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8" r:id="rId2"/>
  </p:sldMasterIdLst>
  <p:notesMasterIdLst>
    <p:notesMasterId r:id="rId27"/>
  </p:notesMasterIdLst>
  <p:sldIdLst>
    <p:sldId id="256" r:id="rId3"/>
    <p:sldId id="257" r:id="rId4"/>
    <p:sldId id="281"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5" r:id="rId19"/>
    <p:sldId id="273" r:id="rId20"/>
    <p:sldId id="276" r:id="rId21"/>
    <p:sldId id="277" r:id="rId22"/>
    <p:sldId id="260" r:id="rId23"/>
    <p:sldId id="278" r:id="rId24"/>
    <p:sldId id="279" r:id="rId25"/>
    <p:sldId id="280" r:id="rId26"/>
  </p:sldIdLst>
  <p:sldSz cx="14630400" cy="8229600"/>
  <p:notesSz cx="8229600" cy="14630400"/>
  <p:embeddedFontLst>
    <p:embeddedFont>
      <p:font typeface="Fira Sans" panose="020B0503050000020004" pitchFamily="34" charset="0"/>
      <p:regular r:id="rId28"/>
      <p:bold r:id="rId29"/>
      <p:italic r:id="rId30"/>
      <p:boldItalic r:id="rId31"/>
    </p:embeddedFont>
    <p:embeddedFont>
      <p:font typeface="Inconsolata Bold" pitchFamily="1" charset="0"/>
      <p:bold r:id="rId32"/>
    </p:embeddedFont>
    <p:embeddedFont>
      <p:font typeface="Montserrat Bold" panose="00000800000000000000" pitchFamily="2" charset="0"/>
      <p:bold r:id="rId33"/>
    </p:embeddedFont>
    <p:embeddedFont>
      <p:font typeface="Montserrat Medium" panose="00000600000000000000" pitchFamily="2"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48" d="100"/>
          <a:sy n="48" d="100"/>
        </p:scale>
        <p:origin x="1188"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0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122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332342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198804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785667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382359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2330328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1534848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3541287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extLst>
      <p:ext uri="{BB962C8B-B14F-4D97-AF65-F5344CB8AC3E}">
        <p14:creationId xmlns:p14="http://schemas.microsoft.com/office/powerpoint/2010/main" val="426730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15178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5064" y="-304799"/>
            <a:ext cx="7681912" cy="2539999"/>
          </a:xfrm>
          <a:prstGeom prst="rect">
            <a:avLst/>
          </a:prstGeom>
          <a:noFill/>
          <a:ln/>
        </p:spPr>
        <p:txBody>
          <a:bodyPr wrap="square" lIns="0" tIns="0" rIns="0" bIns="0" rtlCol="0" anchor="t"/>
          <a:lstStyle/>
          <a:p>
            <a:pPr marL="0" marR="18415" algn="ctr">
              <a:spcBef>
                <a:spcPts val="200"/>
              </a:spcBef>
            </a:pPr>
            <a:r>
              <a:rPr lang="en-US" sz="9600" b="1" dirty="0">
                <a:latin typeface="Brygada 1918 Bold" pitchFamily="34" charset="0"/>
                <a:ea typeface="Brygada 1918 Bold" pitchFamily="34" charset="-122"/>
                <a:cs typeface="Brygada 1918 Bold" pitchFamily="34" charset="-120"/>
              </a:rPr>
              <a:t> </a:t>
            </a:r>
            <a:r>
              <a:rPr lang="en-US" sz="36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KONSEP MAWARIS (FARAIDH)</a:t>
            </a:r>
          </a:p>
          <a:p>
            <a:pPr marL="0" marR="18415" algn="ctr">
              <a:spcBef>
                <a:spcPts val="200"/>
              </a:spcBef>
            </a:pPr>
            <a:r>
              <a:rPr lang="en-US" sz="3600" b="1"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DALAM ISLAM: </a:t>
            </a:r>
            <a:endParaRPr lang="en-US" sz="3600" dirty="0">
              <a:solidFill>
                <a:schemeClr val="bg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600" b="1" dirty="0">
                <a:solidFill>
                  <a:schemeClr val="bg1">
                    <a:lumMod val="95000"/>
                  </a:schemeClr>
                </a:solidFill>
                <a:effectLst/>
                <a:latin typeface="Times New Roman" panose="02020603050405020304" pitchFamily="18" charset="0"/>
                <a:ea typeface="Times New Roman" panose="02020603050405020304" pitchFamily="18" charset="0"/>
              </a:rPr>
              <a:t>KAJIAN TEORITIS DAN PRAKTIS</a:t>
            </a:r>
            <a:endParaRPr lang="en-US" sz="9600" dirty="0">
              <a:solidFill>
                <a:schemeClr val="bg1">
                  <a:lumMod val="95000"/>
                </a:schemeClr>
              </a:solidFill>
            </a:endParaRPr>
          </a:p>
        </p:txBody>
      </p:sp>
      <p:sp>
        <p:nvSpPr>
          <p:cNvPr id="4" name="Text 1"/>
          <p:cNvSpPr/>
          <p:nvPr/>
        </p:nvSpPr>
        <p:spPr>
          <a:xfrm>
            <a:off x="6217444" y="2809994"/>
            <a:ext cx="7681912" cy="2004536"/>
          </a:xfrm>
          <a:prstGeom prst="rect">
            <a:avLst/>
          </a:prstGeom>
          <a:noFill/>
          <a:ln/>
        </p:spPr>
        <p:txBody>
          <a:bodyPr wrap="square" lIns="0" tIns="0" rIns="0" bIns="0" rtlCol="0" anchor="t"/>
          <a:lstStyle/>
          <a:p>
            <a:pPr marL="0" indent="0">
              <a:lnSpc>
                <a:spcPts val="2600"/>
              </a:lnSpc>
              <a:buNone/>
            </a:pPr>
            <a:r>
              <a:rPr lang="en-US" sz="1600" dirty="0">
                <a:solidFill>
                  <a:srgbClr val="F4CAB8"/>
                </a:solidFill>
                <a:latin typeface="Montserrat Medium" pitchFamily="34" charset="0"/>
                <a:ea typeface="Montserrat Medium" pitchFamily="34" charset="-122"/>
                <a:cs typeface="Montserrat Medium" pitchFamily="34" charset="-120"/>
              </a:rPr>
              <a:t>Pembahasan mengenai warisan dalam Islam merupakan topik penting yang dibahas </a:t>
            </a:r>
            <a:r>
              <a:rPr lang="en-US" sz="1600" dirty="0" err="1">
                <a:solidFill>
                  <a:srgbClr val="F4CAB8"/>
                </a:solidFill>
                <a:latin typeface="Montserrat Medium" pitchFamily="34" charset="0"/>
                <a:ea typeface="Montserrat Medium" pitchFamily="34" charset="-122"/>
                <a:cs typeface="Montserrat Medium" pitchFamily="34" charset="-120"/>
              </a:rPr>
              <a:t>secara</a:t>
            </a:r>
            <a:r>
              <a:rPr lang="en-US" sz="1600" dirty="0">
                <a:solidFill>
                  <a:srgbClr val="F4CAB8"/>
                </a:solidFill>
                <a:latin typeface="Montserrat Medium" pitchFamily="34" charset="0"/>
                <a:ea typeface="Montserrat Medium" pitchFamily="34" charset="-122"/>
                <a:cs typeface="Montserrat Medium" pitchFamily="34" charset="-120"/>
              </a:rPr>
              <a:t> </a:t>
            </a:r>
            <a:r>
              <a:rPr lang="en-US" sz="1600" dirty="0" err="1">
                <a:solidFill>
                  <a:srgbClr val="F4CAB8"/>
                </a:solidFill>
                <a:latin typeface="Montserrat Medium" pitchFamily="34" charset="0"/>
                <a:ea typeface="Montserrat Medium" pitchFamily="34" charset="-122"/>
                <a:cs typeface="Montserrat Medium" pitchFamily="34" charset="-120"/>
              </a:rPr>
              <a:t>mendalam.Ilmu</a:t>
            </a:r>
            <a:r>
              <a:rPr lang="en-US" sz="1600" dirty="0">
                <a:solidFill>
                  <a:srgbClr val="F4CAB8"/>
                </a:solidFill>
                <a:latin typeface="Montserrat Medium" pitchFamily="34" charset="0"/>
                <a:ea typeface="Montserrat Medium" pitchFamily="34" charset="-122"/>
                <a:cs typeface="Montserrat Medium" pitchFamily="34" charset="-120"/>
              </a:rPr>
              <a:t> waris atau ilmu faraid mengatur pembagian harta peninggalan seseorang yang telah meninggal dunia kepada ahli warisnya sesuai dengan ketentuan syariat Islam.</a:t>
            </a:r>
            <a:endParaRPr lang="en-US" sz="1600" dirty="0"/>
          </a:p>
        </p:txBody>
      </p:sp>
      <p:sp>
        <p:nvSpPr>
          <p:cNvPr id="5" name="Text 2"/>
          <p:cNvSpPr/>
          <p:nvPr/>
        </p:nvSpPr>
        <p:spPr>
          <a:xfrm>
            <a:off x="6217444" y="4558374"/>
            <a:ext cx="7681912" cy="2004536"/>
          </a:xfrm>
          <a:prstGeom prst="rect">
            <a:avLst/>
          </a:prstGeom>
          <a:noFill/>
          <a:ln/>
        </p:spPr>
        <p:txBody>
          <a:bodyPr wrap="square" lIns="0" tIns="0" rIns="0" bIns="0" rtlCol="0" anchor="t"/>
          <a:lstStyle/>
          <a:p>
            <a:pPr marL="0" indent="0">
              <a:lnSpc>
                <a:spcPts val="2600"/>
              </a:lnSpc>
              <a:buNone/>
            </a:pPr>
            <a:r>
              <a:rPr lang="en-US" sz="1600" dirty="0" err="1">
                <a:solidFill>
                  <a:srgbClr val="F4CAB8"/>
                </a:solidFill>
                <a:latin typeface="Montserrat Medium" pitchFamily="34" charset="0"/>
                <a:ea typeface="Montserrat Medium" pitchFamily="34" charset="-122"/>
                <a:cs typeface="Montserrat Medium" pitchFamily="34" charset="-120"/>
              </a:rPr>
              <a:t>Makalah</a:t>
            </a:r>
            <a:r>
              <a:rPr lang="en-US" sz="1600" dirty="0">
                <a:solidFill>
                  <a:srgbClr val="F4CAB8"/>
                </a:solidFill>
                <a:latin typeface="Montserrat Medium" pitchFamily="34" charset="0"/>
                <a:ea typeface="Montserrat Medium" pitchFamily="34" charset="-122"/>
                <a:cs typeface="Montserrat Medium" pitchFamily="34" charset="-120"/>
              </a:rPr>
              <a:t> </a:t>
            </a:r>
            <a:r>
              <a:rPr lang="en-US" sz="1600" dirty="0" err="1">
                <a:solidFill>
                  <a:srgbClr val="F4CAB8"/>
                </a:solidFill>
                <a:latin typeface="Montserrat Medium" pitchFamily="34" charset="0"/>
                <a:ea typeface="Montserrat Medium" pitchFamily="34" charset="-122"/>
                <a:cs typeface="Montserrat Medium" pitchFamily="34" charset="-120"/>
              </a:rPr>
              <a:t>ini</a:t>
            </a:r>
            <a:r>
              <a:rPr lang="en-US" sz="1600" dirty="0">
                <a:solidFill>
                  <a:srgbClr val="F4CAB8"/>
                </a:solidFill>
                <a:latin typeface="Montserrat Medium" pitchFamily="34" charset="0"/>
                <a:ea typeface="Montserrat Medium" pitchFamily="34" charset="-122"/>
                <a:cs typeface="Montserrat Medium" pitchFamily="34" charset="-120"/>
              </a:rPr>
              <a:t> membahas berbagai aspek warisan dalam Islam, mulai dari pengertian, prinsip-prinsip dasar, rukun-rukun, sebab-sebab, syarat-syarat, penghalang-penghalang, hingga macam-macam ahli waris dan bagian-bagiannya. Pemahaman yang mendalam tentang ilmu waris sangat penting bagi umat Islam untuk memastikan pembagian harta warisan dilakukan secara adil dan sesuai dengan ajaran agama.</a:t>
            </a:r>
            <a:endParaRPr lang="en-US" sz="1600" dirty="0"/>
          </a:p>
        </p:txBody>
      </p:sp>
      <p:sp>
        <p:nvSpPr>
          <p:cNvPr id="6" name="Shape 3"/>
          <p:cNvSpPr/>
          <p:nvPr/>
        </p:nvSpPr>
        <p:spPr>
          <a:xfrm>
            <a:off x="6217444" y="7304484"/>
            <a:ext cx="334208" cy="334208"/>
          </a:xfrm>
          <a:prstGeom prst="roundRect">
            <a:avLst>
              <a:gd name="adj" fmla="val 27357471"/>
            </a:avLst>
          </a:prstGeom>
          <a:noFill/>
          <a:ln w="7620">
            <a:solidFill>
              <a:srgbClr val="FFFFFF"/>
            </a:solidFill>
            <a:prstDash val="solid"/>
          </a:ln>
        </p:spPr>
      </p:sp>
      <p:sp>
        <p:nvSpPr>
          <p:cNvPr id="8" name="Text 4"/>
          <p:cNvSpPr/>
          <p:nvPr/>
        </p:nvSpPr>
        <p:spPr>
          <a:xfrm>
            <a:off x="6656070" y="7288887"/>
            <a:ext cx="2270641" cy="365522"/>
          </a:xfrm>
          <a:prstGeom prst="rect">
            <a:avLst/>
          </a:prstGeom>
          <a:noFill/>
          <a:ln/>
        </p:spPr>
        <p:txBody>
          <a:bodyPr wrap="none" lIns="0" tIns="0" rIns="0" bIns="0" rtlCol="0" anchor="t"/>
          <a:lstStyle/>
          <a:p>
            <a:pPr marL="0" indent="0" algn="l">
              <a:lnSpc>
                <a:spcPts val="2850"/>
              </a:lnSpc>
              <a:buNone/>
            </a:pPr>
            <a:r>
              <a:rPr lang="en-US" sz="2050" b="1" dirty="0">
                <a:solidFill>
                  <a:srgbClr val="F4CAB8"/>
                </a:solidFill>
                <a:latin typeface="Montserrat Bold" pitchFamily="34" charset="0"/>
                <a:ea typeface="Montserrat Bold" pitchFamily="34" charset="-122"/>
                <a:cs typeface="Montserrat Bold" pitchFamily="34" charset="-120"/>
              </a:rPr>
              <a:t>Made By : Reni Febrina</a:t>
            </a:r>
            <a:endParaRPr lang="en-US" sz="20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49260" y="1273373"/>
            <a:ext cx="10419159" cy="713542"/>
          </a:xfrm>
          <a:prstGeom prst="rect">
            <a:avLst/>
          </a:prstGeom>
          <a:noFill/>
          <a:ln/>
        </p:spPr>
        <p:txBody>
          <a:bodyPr wrap="none" lIns="0" tIns="0" rIns="0" bIns="0" rtlCol="0" anchor="t"/>
          <a:lstStyle/>
          <a:p>
            <a:pPr marL="0" indent="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Penghalang Ketiga: Perbedaan Agama</a:t>
            </a:r>
            <a:endParaRPr lang="en-US" sz="4450" dirty="0"/>
          </a:p>
        </p:txBody>
      </p:sp>
      <p:sp>
        <p:nvSpPr>
          <p:cNvPr id="3" name="Text 1"/>
          <p:cNvSpPr/>
          <p:nvPr/>
        </p:nvSpPr>
        <p:spPr>
          <a:xfrm>
            <a:off x="749260" y="2415064"/>
            <a:ext cx="1313187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Perbedaan agama antara pewaris dan ahli waris merupakan salah satu penghalang warisan dalam Islam. Prinsip ini didasarkan pada hadits Nabi Muhammad SAW yang menyatakan bahwa seorang Muslim tidak mewarisi orang kafir, dan orang kafir tidak mewarisi seorang Muslim.</a:t>
            </a:r>
            <a:endParaRPr lang="en-US" sz="1650" dirty="0"/>
          </a:p>
        </p:txBody>
      </p:sp>
      <p:sp>
        <p:nvSpPr>
          <p:cNvPr id="4" name="Text 2"/>
          <p:cNvSpPr/>
          <p:nvPr/>
        </p:nvSpPr>
        <p:spPr>
          <a:xfrm>
            <a:off x="749260" y="3683198"/>
            <a:ext cx="1313187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Mayoritas ulama sepakat bahwa perbedaan agama menghalangi pewarisan, baik dari Muslim kepada non-Muslim maupun sebaliknya. Namun, terdapat beberapa pendapat yang membolehkan Muslim mewarisi non-Muslim dalam kasus tertentu. Prinsip ini bertujuan untuk menjaga identitas dan harta umat Islam.</a:t>
            </a:r>
            <a:endParaRPr lang="en-US" sz="1650" dirty="0"/>
          </a:p>
        </p:txBody>
      </p:sp>
      <p:sp>
        <p:nvSpPr>
          <p:cNvPr id="5" name="Text 3"/>
          <p:cNvSpPr/>
          <p:nvPr/>
        </p:nvSpPr>
        <p:spPr>
          <a:xfrm>
            <a:off x="749260" y="5165408"/>
            <a:ext cx="3173373"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Muslim ke Non-Muslim</a:t>
            </a:r>
            <a:endParaRPr lang="en-US" sz="2200" dirty="0"/>
          </a:p>
        </p:txBody>
      </p:sp>
      <p:sp>
        <p:nvSpPr>
          <p:cNvPr id="6" name="Text 4"/>
          <p:cNvSpPr/>
          <p:nvPr/>
        </p:nvSpPr>
        <p:spPr>
          <a:xfrm>
            <a:off x="749260" y="5736312"/>
            <a:ext cx="4028599" cy="684848"/>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Muslim tidak dapat mewarisi harta dari non-Muslim.</a:t>
            </a:r>
            <a:endParaRPr lang="en-US" sz="1650" dirty="0"/>
          </a:p>
        </p:txBody>
      </p:sp>
      <p:sp>
        <p:nvSpPr>
          <p:cNvPr id="7" name="Text 5"/>
          <p:cNvSpPr/>
          <p:nvPr/>
        </p:nvSpPr>
        <p:spPr>
          <a:xfrm>
            <a:off x="5307687" y="5165408"/>
            <a:ext cx="3173373"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Non-Muslim ke Muslim</a:t>
            </a:r>
            <a:endParaRPr lang="en-US" sz="2200" dirty="0"/>
          </a:p>
        </p:txBody>
      </p:sp>
      <p:sp>
        <p:nvSpPr>
          <p:cNvPr id="8" name="Text 6"/>
          <p:cNvSpPr/>
          <p:nvPr/>
        </p:nvSpPr>
        <p:spPr>
          <a:xfrm>
            <a:off x="5307687" y="5736312"/>
            <a:ext cx="4028599" cy="684848"/>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Non-Muslim tidak dapat mewarisi harta dari Muslim.</a:t>
            </a:r>
            <a:endParaRPr lang="en-US" sz="1650" dirty="0"/>
          </a:p>
        </p:txBody>
      </p:sp>
      <p:sp>
        <p:nvSpPr>
          <p:cNvPr id="9" name="Text 7"/>
          <p:cNvSpPr/>
          <p:nvPr/>
        </p:nvSpPr>
        <p:spPr>
          <a:xfrm>
            <a:off x="9866114" y="5165408"/>
            <a:ext cx="2866787"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Perbedaan Pendapat</a:t>
            </a:r>
            <a:endParaRPr lang="en-US" sz="2200" dirty="0"/>
          </a:p>
        </p:txBody>
      </p:sp>
      <p:sp>
        <p:nvSpPr>
          <p:cNvPr id="10" name="Text 8"/>
          <p:cNvSpPr/>
          <p:nvPr/>
        </p:nvSpPr>
        <p:spPr>
          <a:xfrm>
            <a:off x="9866114" y="5736312"/>
            <a:ext cx="402859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Beberapa ulama memiliki pendapat berbeda dalam kasus-kasus tertentu.</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49260" y="1227892"/>
            <a:ext cx="9536787" cy="713542"/>
          </a:xfrm>
          <a:prstGeom prst="rect">
            <a:avLst/>
          </a:prstGeom>
          <a:noFill/>
          <a:ln/>
        </p:spPr>
        <p:txBody>
          <a:bodyPr wrap="none" lIns="0" tIns="0" rIns="0" bIns="0" rtlCol="0" anchor="t"/>
          <a:lstStyle/>
          <a:p>
            <a:pPr marL="0" indent="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Warisan Orang-orang Non-muslim</a:t>
            </a:r>
            <a:endParaRPr lang="en-US" sz="4450" dirty="0"/>
          </a:p>
        </p:txBody>
      </p:sp>
      <p:sp>
        <p:nvSpPr>
          <p:cNvPr id="3" name="Text 1"/>
          <p:cNvSpPr/>
          <p:nvPr/>
        </p:nvSpPr>
        <p:spPr>
          <a:xfrm>
            <a:off x="749260" y="2369582"/>
            <a:ext cx="13131879" cy="684848"/>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Meskipun perbedaan agama menjadi penghalang warisan antara Muslim dan non-Muslim, hukum Islam mengatur tentang warisan di antara orang-orang non-Muslim. Dalam hal ini, terdapat beberapa pendapat ulama yang berbeda.</a:t>
            </a:r>
            <a:endParaRPr lang="en-US" sz="1650" dirty="0"/>
          </a:p>
        </p:txBody>
      </p:sp>
      <p:sp>
        <p:nvSpPr>
          <p:cNvPr id="4" name="Text 2"/>
          <p:cNvSpPr/>
          <p:nvPr/>
        </p:nvSpPr>
        <p:spPr>
          <a:xfrm>
            <a:off x="749260" y="3295293"/>
            <a:ext cx="13131879" cy="1369695"/>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Sebagian ulama berpendapat bahwa orang-orang non-Muslim dapat saling mewarisi di antara mereka, terlepas dari perbedaan agama mereka. Pendapat lain menyatakan bahwa pewarisan hanya dapat terjadi di antara penganut agama yang sama. Dalam praktiknya, banyak negara Muslim modern yang mengizinkan non-Muslim untuk mengikuti hukum waris sesuai dengan agama atau adat istiadat mereka sendiri.</a:t>
            </a:r>
            <a:endParaRPr lang="en-US" sz="1650" dirty="0"/>
          </a:p>
        </p:txBody>
      </p:sp>
      <p:sp>
        <p:nvSpPr>
          <p:cNvPr id="5" name="Shape 3"/>
          <p:cNvSpPr/>
          <p:nvPr/>
        </p:nvSpPr>
        <p:spPr>
          <a:xfrm>
            <a:off x="749260" y="5146715"/>
            <a:ext cx="481727" cy="481727"/>
          </a:xfrm>
          <a:prstGeom prst="roundRect">
            <a:avLst>
              <a:gd name="adj" fmla="val 6667"/>
            </a:avLst>
          </a:prstGeom>
          <a:solidFill>
            <a:srgbClr val="4D1529"/>
          </a:solidFill>
          <a:ln/>
        </p:spPr>
      </p:sp>
      <p:sp>
        <p:nvSpPr>
          <p:cNvPr id="6" name="Text 4"/>
          <p:cNvSpPr/>
          <p:nvPr/>
        </p:nvSpPr>
        <p:spPr>
          <a:xfrm>
            <a:off x="904399" y="5216247"/>
            <a:ext cx="171331" cy="342543"/>
          </a:xfrm>
          <a:prstGeom prst="rect">
            <a:avLst/>
          </a:prstGeom>
          <a:noFill/>
          <a:ln/>
        </p:spPr>
        <p:txBody>
          <a:bodyPr wrap="none" lIns="0" tIns="0" rIns="0" bIns="0" rtlCol="0" anchor="t"/>
          <a:lstStyle/>
          <a:p>
            <a:pPr marL="0" indent="0" algn="ctr">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1</a:t>
            </a:r>
            <a:endParaRPr lang="en-US" sz="2650" dirty="0"/>
          </a:p>
        </p:txBody>
      </p:sp>
      <p:sp>
        <p:nvSpPr>
          <p:cNvPr id="7" name="Text 5"/>
          <p:cNvSpPr/>
          <p:nvPr/>
        </p:nvSpPr>
        <p:spPr>
          <a:xfrm>
            <a:off x="1445062" y="5146715"/>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Saling Mewarisi</a:t>
            </a:r>
            <a:endParaRPr lang="en-US" sz="2200" dirty="0"/>
          </a:p>
        </p:txBody>
      </p:sp>
      <p:sp>
        <p:nvSpPr>
          <p:cNvPr id="8" name="Text 6"/>
          <p:cNvSpPr/>
          <p:nvPr/>
        </p:nvSpPr>
        <p:spPr>
          <a:xfrm>
            <a:off x="1445062" y="5631894"/>
            <a:ext cx="3538776"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Beberapa ulama membolehkan non-Muslim saling mewarisi terlepas dari perbedaan agama.</a:t>
            </a:r>
            <a:endParaRPr lang="en-US" sz="1650" dirty="0"/>
          </a:p>
        </p:txBody>
      </p:sp>
      <p:sp>
        <p:nvSpPr>
          <p:cNvPr id="9" name="Shape 7"/>
          <p:cNvSpPr/>
          <p:nvPr/>
        </p:nvSpPr>
        <p:spPr>
          <a:xfrm>
            <a:off x="5197912" y="5146715"/>
            <a:ext cx="481727" cy="481727"/>
          </a:xfrm>
          <a:prstGeom prst="roundRect">
            <a:avLst>
              <a:gd name="adj" fmla="val 6667"/>
            </a:avLst>
          </a:prstGeom>
          <a:solidFill>
            <a:srgbClr val="4D1529"/>
          </a:solidFill>
          <a:ln/>
        </p:spPr>
      </p:sp>
      <p:sp>
        <p:nvSpPr>
          <p:cNvPr id="10" name="Text 8"/>
          <p:cNvSpPr/>
          <p:nvPr/>
        </p:nvSpPr>
        <p:spPr>
          <a:xfrm>
            <a:off x="5341144" y="5216247"/>
            <a:ext cx="195263" cy="342543"/>
          </a:xfrm>
          <a:prstGeom prst="rect">
            <a:avLst/>
          </a:prstGeom>
          <a:noFill/>
          <a:ln/>
        </p:spPr>
        <p:txBody>
          <a:bodyPr wrap="none" lIns="0" tIns="0" rIns="0" bIns="0" rtlCol="0" anchor="t"/>
          <a:lstStyle/>
          <a:p>
            <a:pPr marL="0" indent="0" algn="ctr">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2</a:t>
            </a:r>
            <a:endParaRPr lang="en-US" sz="2650" dirty="0"/>
          </a:p>
        </p:txBody>
      </p:sp>
      <p:sp>
        <p:nvSpPr>
          <p:cNvPr id="11" name="Text 9"/>
          <p:cNvSpPr/>
          <p:nvPr/>
        </p:nvSpPr>
        <p:spPr>
          <a:xfrm>
            <a:off x="5893713" y="5146715"/>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Agama yang Sama</a:t>
            </a:r>
            <a:endParaRPr lang="en-US" sz="2200" dirty="0"/>
          </a:p>
        </p:txBody>
      </p:sp>
      <p:sp>
        <p:nvSpPr>
          <p:cNvPr id="12" name="Text 10"/>
          <p:cNvSpPr/>
          <p:nvPr/>
        </p:nvSpPr>
        <p:spPr>
          <a:xfrm>
            <a:off x="5893713" y="5631894"/>
            <a:ext cx="3538776"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Pendapat lain menyatakan pewarisan hanya di antara penganut agama yang sama.</a:t>
            </a:r>
            <a:endParaRPr lang="en-US" sz="1650" dirty="0"/>
          </a:p>
        </p:txBody>
      </p:sp>
      <p:sp>
        <p:nvSpPr>
          <p:cNvPr id="13" name="Shape 11"/>
          <p:cNvSpPr/>
          <p:nvPr/>
        </p:nvSpPr>
        <p:spPr>
          <a:xfrm>
            <a:off x="9646563" y="5146715"/>
            <a:ext cx="481727" cy="481727"/>
          </a:xfrm>
          <a:prstGeom prst="roundRect">
            <a:avLst>
              <a:gd name="adj" fmla="val 6667"/>
            </a:avLst>
          </a:prstGeom>
          <a:solidFill>
            <a:srgbClr val="4D1529"/>
          </a:solidFill>
          <a:ln/>
        </p:spPr>
      </p:sp>
      <p:sp>
        <p:nvSpPr>
          <p:cNvPr id="14" name="Text 12"/>
          <p:cNvSpPr/>
          <p:nvPr/>
        </p:nvSpPr>
        <p:spPr>
          <a:xfrm>
            <a:off x="9782889" y="5216247"/>
            <a:ext cx="208955" cy="342543"/>
          </a:xfrm>
          <a:prstGeom prst="rect">
            <a:avLst/>
          </a:prstGeom>
          <a:noFill/>
          <a:ln/>
        </p:spPr>
        <p:txBody>
          <a:bodyPr wrap="none" lIns="0" tIns="0" rIns="0" bIns="0" rtlCol="0" anchor="t"/>
          <a:lstStyle/>
          <a:p>
            <a:pPr marL="0" indent="0" algn="ctr">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3</a:t>
            </a:r>
            <a:endParaRPr lang="en-US" sz="2650" dirty="0"/>
          </a:p>
        </p:txBody>
      </p:sp>
      <p:sp>
        <p:nvSpPr>
          <p:cNvPr id="15" name="Text 13"/>
          <p:cNvSpPr/>
          <p:nvPr/>
        </p:nvSpPr>
        <p:spPr>
          <a:xfrm>
            <a:off x="10342364" y="5146715"/>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Hukum Modern</a:t>
            </a:r>
            <a:endParaRPr lang="en-US" sz="2200" dirty="0"/>
          </a:p>
        </p:txBody>
      </p:sp>
      <p:sp>
        <p:nvSpPr>
          <p:cNvPr id="16" name="Text 14"/>
          <p:cNvSpPr/>
          <p:nvPr/>
        </p:nvSpPr>
        <p:spPr>
          <a:xfrm>
            <a:off x="10342364" y="5631894"/>
            <a:ext cx="3538776" cy="1369695"/>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Banyak negara Muslim mengizinkan non-Muslim mengikuti hukum waris sesuai agama mereka.</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838"/>
          </a:xfrm>
          <a:prstGeom prst="rect">
            <a:avLst/>
          </a:prstGeom>
        </p:spPr>
      </p:pic>
      <p:sp>
        <p:nvSpPr>
          <p:cNvPr id="3" name="Text 0"/>
          <p:cNvSpPr/>
          <p:nvPr/>
        </p:nvSpPr>
        <p:spPr>
          <a:xfrm>
            <a:off x="6124575" y="501372"/>
            <a:ext cx="7867650" cy="1215628"/>
          </a:xfrm>
          <a:prstGeom prst="rect">
            <a:avLst/>
          </a:prstGeom>
          <a:noFill/>
          <a:ln/>
        </p:spPr>
        <p:txBody>
          <a:bodyPr wrap="square" lIns="0" tIns="0" rIns="0" bIns="0" rtlCol="0" anchor="t"/>
          <a:lstStyle/>
          <a:p>
            <a:pPr marL="0" indent="0">
              <a:lnSpc>
                <a:spcPts val="4750"/>
              </a:lnSpc>
              <a:buNone/>
            </a:pPr>
            <a:r>
              <a:rPr lang="en-US" sz="3800" b="1" dirty="0">
                <a:solidFill>
                  <a:srgbClr val="FFB393"/>
                </a:solidFill>
                <a:latin typeface="Brygada 1918 Bold" pitchFamily="34" charset="0"/>
                <a:ea typeface="Brygada 1918 Bold" pitchFamily="34" charset="-122"/>
                <a:cs typeface="Brygada 1918 Bold" pitchFamily="34" charset="-120"/>
              </a:rPr>
              <a:t>Warisan Orang Murtad dan Zindiq</a:t>
            </a:r>
            <a:endParaRPr lang="en-US" sz="3800" dirty="0"/>
          </a:p>
        </p:txBody>
      </p:sp>
      <p:sp>
        <p:nvSpPr>
          <p:cNvPr id="4" name="Text 1"/>
          <p:cNvSpPr/>
          <p:nvPr/>
        </p:nvSpPr>
        <p:spPr>
          <a:xfrm>
            <a:off x="6124575" y="1990487"/>
            <a:ext cx="7867650" cy="1167289"/>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Dalam hukum waris Islam, status orang murtad (yang meninggalkan Islam) dan zindiq (orang yang secara lahir mengaku Muslim tetapi menyembunyikan kekufuran) memiliki pembahasan khusus. Mayoritas ulama berpendapat bahwa orang murtad tidak dapat mewarisi atau diwarisi.</a:t>
            </a:r>
            <a:endParaRPr lang="en-US" sz="1400" dirty="0"/>
          </a:p>
        </p:txBody>
      </p:sp>
      <p:sp>
        <p:nvSpPr>
          <p:cNvPr id="5" name="Text 2"/>
          <p:cNvSpPr/>
          <p:nvPr/>
        </p:nvSpPr>
        <p:spPr>
          <a:xfrm>
            <a:off x="6124575" y="3362801"/>
            <a:ext cx="7867650" cy="1459111"/>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Harta orang murtad yang meninggal dalam keadaan murtad, menurut sebagian ulama, menjadi milik Baitul Mal (kas negara). Sementara itu, status warisan zindiq bergantung pada apakah kekufurannya terungkap semasa hidup atau setelah kematiannya. Perbedaan pendapat di kalangan ulama dalam masalah ini mencerminkan kompleksitas hukum waris Islam.</a:t>
            </a:r>
            <a:endParaRPr lang="en-US" sz="1400" dirty="0"/>
          </a:p>
        </p:txBody>
      </p:sp>
      <p:sp>
        <p:nvSpPr>
          <p:cNvPr id="6" name="Shape 3"/>
          <p:cNvSpPr/>
          <p:nvPr/>
        </p:nvSpPr>
        <p:spPr>
          <a:xfrm>
            <a:off x="6124575" y="5026938"/>
            <a:ext cx="7867650" cy="2701528"/>
          </a:xfrm>
          <a:prstGeom prst="roundRect">
            <a:avLst>
              <a:gd name="adj" fmla="val 1012"/>
            </a:avLst>
          </a:prstGeom>
          <a:noFill/>
          <a:ln w="7620">
            <a:solidFill>
              <a:srgbClr val="FFFFFF">
                <a:alpha val="24000"/>
              </a:srgbClr>
            </a:solidFill>
            <a:prstDash val="solid"/>
          </a:ln>
        </p:spPr>
      </p:sp>
      <p:sp>
        <p:nvSpPr>
          <p:cNvPr id="7" name="Shape 4"/>
          <p:cNvSpPr/>
          <p:nvPr/>
        </p:nvSpPr>
        <p:spPr>
          <a:xfrm>
            <a:off x="6132195" y="5034558"/>
            <a:ext cx="7851577" cy="525661"/>
          </a:xfrm>
          <a:prstGeom prst="rect">
            <a:avLst/>
          </a:prstGeom>
          <a:solidFill>
            <a:srgbClr val="FFFFFF">
              <a:alpha val="4000"/>
            </a:srgbClr>
          </a:solidFill>
          <a:ln/>
        </p:spPr>
      </p:sp>
      <p:sp>
        <p:nvSpPr>
          <p:cNvPr id="8" name="Text 5"/>
          <p:cNvSpPr/>
          <p:nvPr/>
        </p:nvSpPr>
        <p:spPr>
          <a:xfrm>
            <a:off x="6315432" y="5151477"/>
            <a:ext cx="224849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Status</a:t>
            </a:r>
            <a:endParaRPr lang="en-US" sz="1400" dirty="0"/>
          </a:p>
        </p:txBody>
      </p:sp>
      <p:sp>
        <p:nvSpPr>
          <p:cNvPr id="9" name="Text 6"/>
          <p:cNvSpPr/>
          <p:nvPr/>
        </p:nvSpPr>
        <p:spPr>
          <a:xfrm>
            <a:off x="8936117" y="5151477"/>
            <a:ext cx="224468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Mewarisi</a:t>
            </a:r>
            <a:endParaRPr lang="en-US" sz="1400" dirty="0"/>
          </a:p>
        </p:txBody>
      </p:sp>
      <p:sp>
        <p:nvSpPr>
          <p:cNvPr id="10" name="Text 7"/>
          <p:cNvSpPr/>
          <p:nvPr/>
        </p:nvSpPr>
        <p:spPr>
          <a:xfrm>
            <a:off x="11552992" y="5151477"/>
            <a:ext cx="224849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Diwarisi</a:t>
            </a:r>
            <a:endParaRPr lang="en-US" sz="1400" dirty="0"/>
          </a:p>
        </p:txBody>
      </p:sp>
      <p:sp>
        <p:nvSpPr>
          <p:cNvPr id="11" name="Shape 8"/>
          <p:cNvSpPr/>
          <p:nvPr/>
        </p:nvSpPr>
        <p:spPr>
          <a:xfrm>
            <a:off x="6132195" y="5560219"/>
            <a:ext cx="7851577" cy="525661"/>
          </a:xfrm>
          <a:prstGeom prst="rect">
            <a:avLst/>
          </a:prstGeom>
          <a:solidFill>
            <a:srgbClr val="000000">
              <a:alpha val="4000"/>
            </a:srgbClr>
          </a:solidFill>
          <a:ln/>
        </p:spPr>
      </p:sp>
      <p:sp>
        <p:nvSpPr>
          <p:cNvPr id="12" name="Text 9"/>
          <p:cNvSpPr/>
          <p:nvPr/>
        </p:nvSpPr>
        <p:spPr>
          <a:xfrm>
            <a:off x="6315432" y="5677138"/>
            <a:ext cx="224849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Murtad</a:t>
            </a:r>
            <a:endParaRPr lang="en-US" sz="1400" dirty="0"/>
          </a:p>
        </p:txBody>
      </p:sp>
      <p:sp>
        <p:nvSpPr>
          <p:cNvPr id="13" name="Text 10"/>
          <p:cNvSpPr/>
          <p:nvPr/>
        </p:nvSpPr>
        <p:spPr>
          <a:xfrm>
            <a:off x="8936117" y="5677138"/>
            <a:ext cx="224468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Tidak</a:t>
            </a:r>
            <a:endParaRPr lang="en-US" sz="1400" dirty="0"/>
          </a:p>
        </p:txBody>
      </p:sp>
      <p:sp>
        <p:nvSpPr>
          <p:cNvPr id="14" name="Text 11"/>
          <p:cNvSpPr/>
          <p:nvPr/>
        </p:nvSpPr>
        <p:spPr>
          <a:xfrm>
            <a:off x="11552992" y="5677138"/>
            <a:ext cx="224849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Tidak</a:t>
            </a:r>
            <a:endParaRPr lang="en-US" sz="1400" dirty="0"/>
          </a:p>
        </p:txBody>
      </p:sp>
      <p:sp>
        <p:nvSpPr>
          <p:cNvPr id="15" name="Shape 12"/>
          <p:cNvSpPr/>
          <p:nvPr/>
        </p:nvSpPr>
        <p:spPr>
          <a:xfrm>
            <a:off x="6132195" y="6085880"/>
            <a:ext cx="7851577" cy="817483"/>
          </a:xfrm>
          <a:prstGeom prst="rect">
            <a:avLst/>
          </a:prstGeom>
          <a:solidFill>
            <a:srgbClr val="FFFFFF">
              <a:alpha val="4000"/>
            </a:srgbClr>
          </a:solidFill>
          <a:ln/>
        </p:spPr>
      </p:sp>
      <p:sp>
        <p:nvSpPr>
          <p:cNvPr id="16" name="Text 13"/>
          <p:cNvSpPr/>
          <p:nvPr/>
        </p:nvSpPr>
        <p:spPr>
          <a:xfrm>
            <a:off x="6315432" y="6202799"/>
            <a:ext cx="2248495"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Zindiq (terungkap semasa hidup)</a:t>
            </a:r>
            <a:endParaRPr lang="en-US" sz="1400" dirty="0"/>
          </a:p>
        </p:txBody>
      </p:sp>
      <p:sp>
        <p:nvSpPr>
          <p:cNvPr id="17" name="Text 14"/>
          <p:cNvSpPr/>
          <p:nvPr/>
        </p:nvSpPr>
        <p:spPr>
          <a:xfrm>
            <a:off x="8936117" y="6202799"/>
            <a:ext cx="224468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Tidak</a:t>
            </a:r>
            <a:endParaRPr lang="en-US" sz="1400" dirty="0"/>
          </a:p>
        </p:txBody>
      </p:sp>
      <p:sp>
        <p:nvSpPr>
          <p:cNvPr id="18" name="Text 15"/>
          <p:cNvSpPr/>
          <p:nvPr/>
        </p:nvSpPr>
        <p:spPr>
          <a:xfrm>
            <a:off x="11552992" y="6202799"/>
            <a:ext cx="2248495"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Tidak</a:t>
            </a:r>
            <a:endParaRPr lang="en-US" sz="1400" dirty="0"/>
          </a:p>
        </p:txBody>
      </p:sp>
      <p:sp>
        <p:nvSpPr>
          <p:cNvPr id="19" name="Shape 16"/>
          <p:cNvSpPr/>
          <p:nvPr/>
        </p:nvSpPr>
        <p:spPr>
          <a:xfrm>
            <a:off x="6132195" y="6903363"/>
            <a:ext cx="7851577" cy="817483"/>
          </a:xfrm>
          <a:prstGeom prst="rect">
            <a:avLst/>
          </a:prstGeom>
          <a:solidFill>
            <a:srgbClr val="000000">
              <a:alpha val="4000"/>
            </a:srgbClr>
          </a:solidFill>
          <a:ln/>
        </p:spPr>
      </p:sp>
      <p:sp>
        <p:nvSpPr>
          <p:cNvPr id="20" name="Text 17"/>
          <p:cNvSpPr/>
          <p:nvPr/>
        </p:nvSpPr>
        <p:spPr>
          <a:xfrm>
            <a:off x="6315432" y="7020282"/>
            <a:ext cx="2248495"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Zindiq (terungkap setelah wafat)</a:t>
            </a:r>
            <a:endParaRPr lang="en-US" sz="1400" dirty="0"/>
          </a:p>
        </p:txBody>
      </p:sp>
      <p:sp>
        <p:nvSpPr>
          <p:cNvPr id="21" name="Text 18"/>
          <p:cNvSpPr/>
          <p:nvPr/>
        </p:nvSpPr>
        <p:spPr>
          <a:xfrm>
            <a:off x="8936117" y="7020282"/>
            <a:ext cx="2244685"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Tergantung pendapat ulama</a:t>
            </a:r>
            <a:endParaRPr lang="en-US" sz="1400" dirty="0"/>
          </a:p>
        </p:txBody>
      </p:sp>
      <p:sp>
        <p:nvSpPr>
          <p:cNvPr id="22" name="Text 19"/>
          <p:cNvSpPr/>
          <p:nvPr/>
        </p:nvSpPr>
        <p:spPr>
          <a:xfrm>
            <a:off x="11552992" y="7020282"/>
            <a:ext cx="2248495"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Tergantung pendapat ulama</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07087" y="513636"/>
            <a:ext cx="8129826" cy="965835"/>
          </a:xfrm>
          <a:prstGeom prst="rect">
            <a:avLst/>
          </a:prstGeom>
          <a:noFill/>
          <a:ln/>
        </p:spPr>
        <p:txBody>
          <a:bodyPr wrap="square" lIns="0" tIns="0" rIns="0" bIns="0" rtlCol="0" anchor="t"/>
          <a:lstStyle/>
          <a:p>
            <a:pPr marL="0" indent="0">
              <a:lnSpc>
                <a:spcPts val="3800"/>
              </a:lnSpc>
              <a:buNone/>
            </a:pPr>
            <a:r>
              <a:rPr lang="en-US" sz="3000" b="1" dirty="0">
                <a:solidFill>
                  <a:srgbClr val="FFB393"/>
                </a:solidFill>
                <a:latin typeface="Brygada 1918 Bold" pitchFamily="34" charset="0"/>
                <a:ea typeface="Brygada 1918 Bold" pitchFamily="34" charset="-122"/>
                <a:cs typeface="Brygada 1918 Bold" pitchFamily="34" charset="-120"/>
              </a:rPr>
              <a:t>Penghalang Keempat: Perbedaan Dua Negara</a:t>
            </a:r>
            <a:endParaRPr lang="en-US" sz="3000" dirty="0"/>
          </a:p>
        </p:txBody>
      </p:sp>
      <p:sp>
        <p:nvSpPr>
          <p:cNvPr id="4" name="Text 1"/>
          <p:cNvSpPr/>
          <p:nvPr/>
        </p:nvSpPr>
        <p:spPr>
          <a:xfrm>
            <a:off x="507087" y="1696760"/>
            <a:ext cx="8129826" cy="927259"/>
          </a:xfrm>
          <a:prstGeom prst="rect">
            <a:avLst/>
          </a:prstGeom>
          <a:noFill/>
          <a:ln/>
        </p:spPr>
        <p:txBody>
          <a:bodyPr wrap="square" lIns="0" tIns="0" rIns="0" bIns="0" rtlCol="0" anchor="t"/>
          <a:lstStyle/>
          <a:p>
            <a:pPr marL="0" indent="0">
              <a:lnSpc>
                <a:spcPts val="1800"/>
              </a:lnSpc>
              <a:buNone/>
            </a:pPr>
            <a:r>
              <a:rPr lang="en-US" sz="1100" dirty="0">
                <a:solidFill>
                  <a:srgbClr val="F4CAB8"/>
                </a:solidFill>
                <a:latin typeface="Montserrat Medium" pitchFamily="34" charset="0"/>
                <a:ea typeface="Montserrat Medium" pitchFamily="34" charset="-122"/>
                <a:cs typeface="Montserrat Medium" pitchFamily="34" charset="-120"/>
              </a:rPr>
              <a:t>Perbedaan kewarganegaraan atau domisili antara pewaris dan ahli waris dapat menjadi penghalang warisan dalam beberapa kasus menurut sebagian ulama. Konsep ini terutama relevan dalam konteks historis ketika perbedaan negara sering kali berarti perbedaan dalam sistem hukum dan perlindungan hak-hak warga negara.</a:t>
            </a:r>
            <a:endParaRPr lang="en-US" sz="1100" dirty="0"/>
          </a:p>
        </p:txBody>
      </p:sp>
      <p:sp>
        <p:nvSpPr>
          <p:cNvPr id="5" name="Text 2"/>
          <p:cNvSpPr/>
          <p:nvPr/>
        </p:nvSpPr>
        <p:spPr>
          <a:xfrm>
            <a:off x="507087" y="2786896"/>
            <a:ext cx="8129826" cy="695444"/>
          </a:xfrm>
          <a:prstGeom prst="rect">
            <a:avLst/>
          </a:prstGeom>
          <a:noFill/>
          <a:ln/>
        </p:spPr>
        <p:txBody>
          <a:bodyPr wrap="square" lIns="0" tIns="0" rIns="0" bIns="0" rtlCol="0" anchor="t"/>
          <a:lstStyle/>
          <a:p>
            <a:pPr marL="0" indent="0">
              <a:lnSpc>
                <a:spcPts val="1800"/>
              </a:lnSpc>
              <a:buNone/>
            </a:pPr>
            <a:r>
              <a:rPr lang="en-US" sz="1100" dirty="0">
                <a:solidFill>
                  <a:srgbClr val="F4CAB8"/>
                </a:solidFill>
                <a:latin typeface="Montserrat Medium" pitchFamily="34" charset="0"/>
                <a:ea typeface="Montserrat Medium" pitchFamily="34" charset="-122"/>
                <a:cs typeface="Montserrat Medium" pitchFamily="34" charset="-120"/>
              </a:rPr>
              <a:t>Namun, dalam konteks modern, banyak ulama dan sistem hukum Islam tidak lagi menganggap perbedaan negara sebagai penghalang mutlak dalam pewarisan. Perkembangan hukum internasional dan kerjasama antar negara telah memungkinkan proses pewarisan lintas batas negara dengan lebih mudah.</a:t>
            </a:r>
            <a:endParaRPr lang="en-US" sz="1100" dirty="0"/>
          </a:p>
        </p:txBody>
      </p:sp>
      <p:pic>
        <p:nvPicPr>
          <p:cNvPr id="6" name="Image 1" descr="preencoded.png"/>
          <p:cNvPicPr>
            <a:picLocks noChangeAspect="1"/>
          </p:cNvPicPr>
          <p:nvPr/>
        </p:nvPicPr>
        <p:blipFill>
          <a:blip r:embed="rId4"/>
          <a:stretch>
            <a:fillRect/>
          </a:stretch>
        </p:blipFill>
        <p:spPr>
          <a:xfrm>
            <a:off x="507087" y="3645218"/>
            <a:ext cx="362188" cy="362188"/>
          </a:xfrm>
          <a:prstGeom prst="rect">
            <a:avLst/>
          </a:prstGeom>
        </p:spPr>
      </p:pic>
      <p:sp>
        <p:nvSpPr>
          <p:cNvPr id="7" name="Text 3"/>
          <p:cNvSpPr/>
          <p:nvPr/>
        </p:nvSpPr>
        <p:spPr>
          <a:xfrm>
            <a:off x="507087" y="4152186"/>
            <a:ext cx="1931789" cy="241459"/>
          </a:xfrm>
          <a:prstGeom prst="rect">
            <a:avLst/>
          </a:prstGeom>
          <a:noFill/>
          <a:ln/>
        </p:spPr>
        <p:txBody>
          <a:bodyPr wrap="none" lIns="0" tIns="0" rIns="0" bIns="0" rtlCol="0" anchor="t"/>
          <a:lstStyle/>
          <a:p>
            <a:pPr marL="0" indent="0" algn="l">
              <a:lnSpc>
                <a:spcPts val="1900"/>
              </a:lnSpc>
              <a:buNone/>
            </a:pPr>
            <a:r>
              <a:rPr lang="en-US" sz="1500" b="1" dirty="0">
                <a:solidFill>
                  <a:srgbClr val="F4CAB8"/>
                </a:solidFill>
                <a:latin typeface="Brygada 1918 Bold" pitchFamily="34" charset="0"/>
                <a:ea typeface="Brygada 1918 Bold" pitchFamily="34" charset="-122"/>
                <a:cs typeface="Brygada 1918 Bold" pitchFamily="34" charset="-120"/>
              </a:rPr>
              <a:t>Globalisasi</a:t>
            </a:r>
            <a:endParaRPr lang="en-US" sz="1500" dirty="0"/>
          </a:p>
        </p:txBody>
      </p:sp>
      <p:sp>
        <p:nvSpPr>
          <p:cNvPr id="8" name="Text 4"/>
          <p:cNvSpPr/>
          <p:nvPr/>
        </p:nvSpPr>
        <p:spPr>
          <a:xfrm>
            <a:off x="507087" y="4480560"/>
            <a:ext cx="8129826" cy="231815"/>
          </a:xfrm>
          <a:prstGeom prst="rect">
            <a:avLst/>
          </a:prstGeom>
          <a:noFill/>
          <a:ln/>
        </p:spPr>
        <p:txBody>
          <a:bodyPr wrap="none" lIns="0" tIns="0" rIns="0" bIns="0" rtlCol="0" anchor="t"/>
          <a:lstStyle/>
          <a:p>
            <a:pPr marL="0" indent="0" algn="l">
              <a:lnSpc>
                <a:spcPts val="1800"/>
              </a:lnSpc>
              <a:buNone/>
            </a:pPr>
            <a:r>
              <a:rPr lang="en-US" sz="1100" dirty="0">
                <a:solidFill>
                  <a:srgbClr val="F4CAB8"/>
                </a:solidFill>
                <a:latin typeface="Montserrat Medium" pitchFamily="34" charset="0"/>
                <a:ea typeface="Montserrat Medium" pitchFamily="34" charset="-122"/>
                <a:cs typeface="Montserrat Medium" pitchFamily="34" charset="-120"/>
              </a:rPr>
              <a:t>Perkembangan global mempengaruhi pandangan tentang warisan lintas negara.</a:t>
            </a:r>
            <a:endParaRPr lang="en-US" sz="1100" dirty="0"/>
          </a:p>
        </p:txBody>
      </p:sp>
      <p:pic>
        <p:nvPicPr>
          <p:cNvPr id="9" name="Image 2" descr="preencoded.png"/>
          <p:cNvPicPr>
            <a:picLocks noChangeAspect="1"/>
          </p:cNvPicPr>
          <p:nvPr/>
        </p:nvPicPr>
        <p:blipFill>
          <a:blip r:embed="rId5"/>
          <a:stretch>
            <a:fillRect/>
          </a:stretch>
        </p:blipFill>
        <p:spPr>
          <a:xfrm>
            <a:off x="507087" y="5146953"/>
            <a:ext cx="362188" cy="362188"/>
          </a:xfrm>
          <a:prstGeom prst="rect">
            <a:avLst/>
          </a:prstGeom>
        </p:spPr>
      </p:pic>
      <p:sp>
        <p:nvSpPr>
          <p:cNvPr id="10" name="Text 5"/>
          <p:cNvSpPr/>
          <p:nvPr/>
        </p:nvSpPr>
        <p:spPr>
          <a:xfrm>
            <a:off x="507087" y="5653921"/>
            <a:ext cx="1931789" cy="241459"/>
          </a:xfrm>
          <a:prstGeom prst="rect">
            <a:avLst/>
          </a:prstGeom>
          <a:noFill/>
          <a:ln/>
        </p:spPr>
        <p:txBody>
          <a:bodyPr wrap="none" lIns="0" tIns="0" rIns="0" bIns="0" rtlCol="0" anchor="t"/>
          <a:lstStyle/>
          <a:p>
            <a:pPr marL="0" indent="0" algn="l">
              <a:lnSpc>
                <a:spcPts val="1900"/>
              </a:lnSpc>
              <a:buNone/>
            </a:pPr>
            <a:r>
              <a:rPr lang="en-US" sz="1500" b="1" dirty="0">
                <a:solidFill>
                  <a:srgbClr val="F4CAB8"/>
                </a:solidFill>
                <a:latin typeface="Brygada 1918 Bold" pitchFamily="34" charset="0"/>
                <a:ea typeface="Brygada 1918 Bold" pitchFamily="34" charset="-122"/>
                <a:cs typeface="Brygada 1918 Bold" pitchFamily="34" charset="-120"/>
              </a:rPr>
              <a:t>Keadilan</a:t>
            </a:r>
            <a:endParaRPr lang="en-US" sz="1500" dirty="0"/>
          </a:p>
        </p:txBody>
      </p:sp>
      <p:sp>
        <p:nvSpPr>
          <p:cNvPr id="11" name="Text 6"/>
          <p:cNvSpPr/>
          <p:nvPr/>
        </p:nvSpPr>
        <p:spPr>
          <a:xfrm>
            <a:off x="507087" y="5982295"/>
            <a:ext cx="8129826" cy="231815"/>
          </a:xfrm>
          <a:prstGeom prst="rect">
            <a:avLst/>
          </a:prstGeom>
          <a:noFill/>
          <a:ln/>
        </p:spPr>
        <p:txBody>
          <a:bodyPr wrap="none" lIns="0" tIns="0" rIns="0" bIns="0" rtlCol="0" anchor="t"/>
          <a:lstStyle/>
          <a:p>
            <a:pPr marL="0" indent="0" algn="l">
              <a:lnSpc>
                <a:spcPts val="1800"/>
              </a:lnSpc>
              <a:buNone/>
            </a:pPr>
            <a:r>
              <a:rPr lang="en-US" sz="1100" dirty="0">
                <a:solidFill>
                  <a:srgbClr val="F4CAB8"/>
                </a:solidFill>
                <a:latin typeface="Montserrat Medium" pitchFamily="34" charset="0"/>
                <a:ea typeface="Montserrat Medium" pitchFamily="34" charset="-122"/>
                <a:cs typeface="Montserrat Medium" pitchFamily="34" charset="-120"/>
              </a:rPr>
              <a:t>Prinsip keadilan tetap diutamakan dalam menangani kasus warisan lintas negara.</a:t>
            </a:r>
            <a:endParaRPr lang="en-US" sz="1100" dirty="0"/>
          </a:p>
        </p:txBody>
      </p:sp>
      <p:pic>
        <p:nvPicPr>
          <p:cNvPr id="12" name="Image 3" descr="preencoded.png"/>
          <p:cNvPicPr>
            <a:picLocks noChangeAspect="1"/>
          </p:cNvPicPr>
          <p:nvPr/>
        </p:nvPicPr>
        <p:blipFill>
          <a:blip r:embed="rId6"/>
          <a:stretch>
            <a:fillRect/>
          </a:stretch>
        </p:blipFill>
        <p:spPr>
          <a:xfrm>
            <a:off x="507087" y="6648688"/>
            <a:ext cx="362188" cy="362188"/>
          </a:xfrm>
          <a:prstGeom prst="rect">
            <a:avLst/>
          </a:prstGeom>
        </p:spPr>
      </p:pic>
      <p:sp>
        <p:nvSpPr>
          <p:cNvPr id="13" name="Text 7"/>
          <p:cNvSpPr/>
          <p:nvPr/>
        </p:nvSpPr>
        <p:spPr>
          <a:xfrm>
            <a:off x="507087" y="7155656"/>
            <a:ext cx="1931789" cy="241459"/>
          </a:xfrm>
          <a:prstGeom prst="rect">
            <a:avLst/>
          </a:prstGeom>
          <a:noFill/>
          <a:ln/>
        </p:spPr>
        <p:txBody>
          <a:bodyPr wrap="none" lIns="0" tIns="0" rIns="0" bIns="0" rtlCol="0" anchor="t"/>
          <a:lstStyle/>
          <a:p>
            <a:pPr marL="0" indent="0" algn="l">
              <a:lnSpc>
                <a:spcPts val="1900"/>
              </a:lnSpc>
              <a:buNone/>
            </a:pPr>
            <a:r>
              <a:rPr lang="en-US" sz="1500" b="1" dirty="0">
                <a:solidFill>
                  <a:srgbClr val="F4CAB8"/>
                </a:solidFill>
                <a:latin typeface="Brygada 1918 Bold" pitchFamily="34" charset="0"/>
                <a:ea typeface="Brygada 1918 Bold" pitchFamily="34" charset="-122"/>
                <a:cs typeface="Brygada 1918 Bold" pitchFamily="34" charset="-120"/>
              </a:rPr>
              <a:t>Kerjasama</a:t>
            </a:r>
            <a:endParaRPr lang="en-US" sz="1500" dirty="0"/>
          </a:p>
        </p:txBody>
      </p:sp>
      <p:sp>
        <p:nvSpPr>
          <p:cNvPr id="14" name="Text 8"/>
          <p:cNvSpPr/>
          <p:nvPr/>
        </p:nvSpPr>
        <p:spPr>
          <a:xfrm>
            <a:off x="507087" y="7484031"/>
            <a:ext cx="8129826" cy="231815"/>
          </a:xfrm>
          <a:prstGeom prst="rect">
            <a:avLst/>
          </a:prstGeom>
          <a:noFill/>
          <a:ln/>
        </p:spPr>
        <p:txBody>
          <a:bodyPr wrap="none" lIns="0" tIns="0" rIns="0" bIns="0" rtlCol="0" anchor="t"/>
          <a:lstStyle/>
          <a:p>
            <a:pPr marL="0" indent="0" algn="l">
              <a:lnSpc>
                <a:spcPts val="1800"/>
              </a:lnSpc>
              <a:buNone/>
            </a:pPr>
            <a:r>
              <a:rPr lang="en-US" sz="1100" dirty="0">
                <a:solidFill>
                  <a:srgbClr val="F4CAB8"/>
                </a:solidFill>
                <a:latin typeface="Montserrat Medium" pitchFamily="34" charset="0"/>
                <a:ea typeface="Montserrat Medium" pitchFamily="34" charset="-122"/>
                <a:cs typeface="Montserrat Medium" pitchFamily="34" charset="-120"/>
              </a:rPr>
              <a:t>Kerjasama internasional memfasilitasi proses pewarisan lintas batas.</a:t>
            </a:r>
            <a:endParaRPr lang="en-US"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9260" y="1305520"/>
            <a:ext cx="7254121" cy="713542"/>
          </a:xfrm>
          <a:prstGeom prst="rect">
            <a:avLst/>
          </a:prstGeom>
          <a:noFill/>
          <a:ln/>
        </p:spPr>
        <p:txBody>
          <a:bodyPr wrap="none" lIns="0" tIns="0" rIns="0" bIns="0" rtlCol="0" anchor="t"/>
          <a:lstStyle/>
          <a:p>
            <a:pPr marL="0" indent="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Macam-macam Ahli Waris</a:t>
            </a:r>
            <a:endParaRPr lang="en-US" sz="4450" dirty="0"/>
          </a:p>
        </p:txBody>
      </p:sp>
      <p:sp>
        <p:nvSpPr>
          <p:cNvPr id="3" name="Text 1"/>
          <p:cNvSpPr/>
          <p:nvPr/>
        </p:nvSpPr>
        <p:spPr>
          <a:xfrm>
            <a:off x="749260" y="2447211"/>
            <a:ext cx="1313187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Dalam hukum waris Islam, ahli waris dibagi menjadi beberapa kategori berdasarkan hubungan mereka dengan pewaris dan bagian yang mereka terima. Pemahaman tentang macam-macam ahli waris ini sangat penting untuk menentukan pembagian warisan yang adil dan sesuai dengan syariat.</a:t>
            </a:r>
            <a:endParaRPr lang="en-US" sz="1650" dirty="0"/>
          </a:p>
        </p:txBody>
      </p:sp>
      <p:sp>
        <p:nvSpPr>
          <p:cNvPr id="4" name="Text 2"/>
          <p:cNvSpPr/>
          <p:nvPr/>
        </p:nvSpPr>
        <p:spPr>
          <a:xfrm>
            <a:off x="749260" y="3715345"/>
            <a:ext cx="1313187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Secara umum, ahli waris dalam Islam dapat dibagi menjadi dua kelompok utama: Ashabul Furudh (ahli waris dengan bagian tetap) dan Ashabah (ahli waris yang menerima sisa harta setelah Ashabul Furudh). Selain itu, ada juga kategori Dzawil Arham yang merupakan kerabat jauh yang dapat mewarisi dalam kondisi tertentu.</a:t>
            </a:r>
            <a:endParaRPr lang="en-US" sz="1650" dirty="0"/>
          </a:p>
        </p:txBody>
      </p:sp>
      <p:sp>
        <p:nvSpPr>
          <p:cNvPr id="5" name="Shape 3"/>
          <p:cNvSpPr/>
          <p:nvPr/>
        </p:nvSpPr>
        <p:spPr>
          <a:xfrm>
            <a:off x="749260" y="4983480"/>
            <a:ext cx="4234577" cy="1940600"/>
          </a:xfrm>
          <a:prstGeom prst="roundRect">
            <a:avLst>
              <a:gd name="adj" fmla="val 1655"/>
            </a:avLst>
          </a:prstGeom>
          <a:solidFill>
            <a:srgbClr val="4D1529"/>
          </a:solidFill>
          <a:ln/>
        </p:spPr>
      </p:sp>
      <p:sp>
        <p:nvSpPr>
          <p:cNvPr id="6" name="Text 4"/>
          <p:cNvSpPr/>
          <p:nvPr/>
        </p:nvSpPr>
        <p:spPr>
          <a:xfrm>
            <a:off x="963335" y="5197554"/>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Ashabul Furudh</a:t>
            </a:r>
            <a:endParaRPr lang="en-US" sz="2200" dirty="0"/>
          </a:p>
        </p:txBody>
      </p:sp>
      <p:sp>
        <p:nvSpPr>
          <p:cNvPr id="7" name="Text 5"/>
          <p:cNvSpPr/>
          <p:nvPr/>
        </p:nvSpPr>
        <p:spPr>
          <a:xfrm>
            <a:off x="963335" y="5682734"/>
            <a:ext cx="3806428"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Ahli waris dengan bagian tetap yang ditentukan dalam Al-Qur'an atau Hadits.</a:t>
            </a:r>
            <a:endParaRPr lang="en-US" sz="1650" dirty="0"/>
          </a:p>
        </p:txBody>
      </p:sp>
      <p:sp>
        <p:nvSpPr>
          <p:cNvPr id="8" name="Shape 6"/>
          <p:cNvSpPr/>
          <p:nvPr/>
        </p:nvSpPr>
        <p:spPr>
          <a:xfrm>
            <a:off x="5197912" y="4983480"/>
            <a:ext cx="4234577" cy="1940600"/>
          </a:xfrm>
          <a:prstGeom prst="roundRect">
            <a:avLst>
              <a:gd name="adj" fmla="val 1655"/>
            </a:avLst>
          </a:prstGeom>
          <a:solidFill>
            <a:srgbClr val="4D1529"/>
          </a:solidFill>
          <a:ln/>
        </p:spPr>
      </p:sp>
      <p:sp>
        <p:nvSpPr>
          <p:cNvPr id="9" name="Text 7"/>
          <p:cNvSpPr/>
          <p:nvPr/>
        </p:nvSpPr>
        <p:spPr>
          <a:xfrm>
            <a:off x="5411986" y="5197554"/>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Ashabah</a:t>
            </a:r>
            <a:endParaRPr lang="en-US" sz="2200" dirty="0"/>
          </a:p>
        </p:txBody>
      </p:sp>
      <p:sp>
        <p:nvSpPr>
          <p:cNvPr id="10" name="Text 8"/>
          <p:cNvSpPr/>
          <p:nvPr/>
        </p:nvSpPr>
        <p:spPr>
          <a:xfrm>
            <a:off x="5411986" y="5682734"/>
            <a:ext cx="3806428"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Ahli waris yang menerima sisa harta setelah pembagian kepada Ashabul Furudh.</a:t>
            </a:r>
            <a:endParaRPr lang="en-US" sz="1650" dirty="0"/>
          </a:p>
        </p:txBody>
      </p:sp>
      <p:sp>
        <p:nvSpPr>
          <p:cNvPr id="11" name="Shape 9"/>
          <p:cNvSpPr/>
          <p:nvPr/>
        </p:nvSpPr>
        <p:spPr>
          <a:xfrm>
            <a:off x="9646563" y="4983480"/>
            <a:ext cx="4234577" cy="1940600"/>
          </a:xfrm>
          <a:prstGeom prst="roundRect">
            <a:avLst>
              <a:gd name="adj" fmla="val 1655"/>
            </a:avLst>
          </a:prstGeom>
          <a:solidFill>
            <a:srgbClr val="4D1529"/>
          </a:solidFill>
          <a:ln/>
        </p:spPr>
      </p:sp>
      <p:sp>
        <p:nvSpPr>
          <p:cNvPr id="12" name="Text 10"/>
          <p:cNvSpPr/>
          <p:nvPr/>
        </p:nvSpPr>
        <p:spPr>
          <a:xfrm>
            <a:off x="9860637" y="5197554"/>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Dzawil Arham</a:t>
            </a:r>
            <a:endParaRPr lang="en-US" sz="2200" dirty="0"/>
          </a:p>
        </p:txBody>
      </p:sp>
      <p:sp>
        <p:nvSpPr>
          <p:cNvPr id="13" name="Text 11"/>
          <p:cNvSpPr/>
          <p:nvPr/>
        </p:nvSpPr>
        <p:spPr>
          <a:xfrm>
            <a:off x="9860637" y="5682734"/>
            <a:ext cx="3806428"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Kerabat jauh yang dapat mewarisi jika tidak ada Ashabul Furudh atau Ashabah.</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49260" y="1102162"/>
            <a:ext cx="7923728" cy="713542"/>
          </a:xfrm>
          <a:prstGeom prst="rect">
            <a:avLst/>
          </a:prstGeom>
          <a:noFill/>
          <a:ln/>
        </p:spPr>
        <p:txBody>
          <a:bodyPr wrap="none" lIns="0" tIns="0" rIns="0" bIns="0" rtlCol="0" anchor="t"/>
          <a:lstStyle/>
          <a:p>
            <a:pPr marL="0" indent="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Jumlah Orang yang Mewarisi</a:t>
            </a:r>
            <a:endParaRPr lang="en-US" sz="4450" dirty="0"/>
          </a:p>
        </p:txBody>
      </p:sp>
      <p:sp>
        <p:nvSpPr>
          <p:cNvPr id="3" name="Text 1"/>
          <p:cNvSpPr/>
          <p:nvPr/>
        </p:nvSpPr>
        <p:spPr>
          <a:xfrm>
            <a:off x="749260" y="2243852"/>
            <a:ext cx="1313187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Dalam sistem waris Islam, jumlah orang yang dapat mewarisi cukup banyak dan bervariasi tergantung pada hubungan kekerabatan dengan pewaris. Pemahaman tentang jumlah dan urutan ahli waris ini penting untuk menentukan pembagian warisan yang tepat.</a:t>
            </a:r>
            <a:endParaRPr lang="en-US" sz="1650" dirty="0"/>
          </a:p>
        </p:txBody>
      </p:sp>
      <p:sp>
        <p:nvSpPr>
          <p:cNvPr id="4" name="Text 2"/>
          <p:cNvSpPr/>
          <p:nvPr/>
        </p:nvSpPr>
        <p:spPr>
          <a:xfrm>
            <a:off x="749260" y="3511987"/>
            <a:ext cx="13131879" cy="1369695"/>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Secara keseluruhan, terdapat 25 orang yang berhak mewarisi, yang terdiri dari 15 orang laki-laki dan 10 orang perempuan. Namun, tidak semua ahli waris ini akan mewarisi secara bersamaan dalam satu kasus. Urutan dan prioritas pewarisan ditentukan berdasarkan kedekatan hubungan dengan pewaris dan aturan-aturan khusus dalam hukum waris Islam.</a:t>
            </a:r>
            <a:endParaRPr lang="en-US" sz="1650" dirty="0"/>
          </a:p>
        </p:txBody>
      </p:sp>
      <p:sp>
        <p:nvSpPr>
          <p:cNvPr id="5" name="Text 3"/>
          <p:cNvSpPr/>
          <p:nvPr/>
        </p:nvSpPr>
        <p:spPr>
          <a:xfrm>
            <a:off x="749260" y="5336619"/>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Ahli Waris Laki-laki</a:t>
            </a:r>
            <a:endParaRPr lang="en-US" sz="2200" dirty="0"/>
          </a:p>
        </p:txBody>
      </p:sp>
      <p:sp>
        <p:nvSpPr>
          <p:cNvPr id="6" name="Text 4"/>
          <p:cNvSpPr/>
          <p:nvPr/>
        </p:nvSpPr>
        <p:spPr>
          <a:xfrm>
            <a:off x="749260" y="5907524"/>
            <a:ext cx="4028599" cy="684848"/>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15 orang, termasuk anak laki-laki, ayah, saudara laki-laki, dan lainnya.</a:t>
            </a:r>
            <a:endParaRPr lang="en-US" sz="1650" dirty="0"/>
          </a:p>
        </p:txBody>
      </p:sp>
      <p:sp>
        <p:nvSpPr>
          <p:cNvPr id="7" name="Text 5"/>
          <p:cNvSpPr/>
          <p:nvPr/>
        </p:nvSpPr>
        <p:spPr>
          <a:xfrm>
            <a:off x="5307687" y="5336619"/>
            <a:ext cx="3082052"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Ahli Waris Perempuan</a:t>
            </a:r>
            <a:endParaRPr lang="en-US" sz="2200" dirty="0"/>
          </a:p>
        </p:txBody>
      </p:sp>
      <p:sp>
        <p:nvSpPr>
          <p:cNvPr id="8" name="Text 6"/>
          <p:cNvSpPr/>
          <p:nvPr/>
        </p:nvSpPr>
        <p:spPr>
          <a:xfrm>
            <a:off x="5307687" y="5907524"/>
            <a:ext cx="402859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10 orang, termasuk anak perempuan, ibu, saudara perempuan, dan lainnya.</a:t>
            </a:r>
            <a:endParaRPr lang="en-US" sz="1650" dirty="0"/>
          </a:p>
        </p:txBody>
      </p:sp>
      <p:sp>
        <p:nvSpPr>
          <p:cNvPr id="9" name="Text 7"/>
          <p:cNvSpPr/>
          <p:nvPr/>
        </p:nvSpPr>
        <p:spPr>
          <a:xfrm>
            <a:off x="9866114" y="5336619"/>
            <a:ext cx="2854643" cy="356830"/>
          </a:xfrm>
          <a:prstGeom prst="rect">
            <a:avLst/>
          </a:prstGeom>
          <a:noFill/>
          <a:ln/>
        </p:spPr>
        <p:txBody>
          <a:bodyPr wrap="none" lIns="0" tIns="0" rIns="0" bIns="0" rtlCol="0" anchor="t"/>
          <a:lstStyle/>
          <a:p>
            <a:pPr marL="0" indent="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Prioritas</a:t>
            </a:r>
            <a:endParaRPr lang="en-US" sz="2200" dirty="0"/>
          </a:p>
        </p:txBody>
      </p:sp>
      <p:sp>
        <p:nvSpPr>
          <p:cNvPr id="10" name="Text 8"/>
          <p:cNvSpPr/>
          <p:nvPr/>
        </p:nvSpPr>
        <p:spPr>
          <a:xfrm>
            <a:off x="9866114" y="5907524"/>
            <a:ext cx="4028599" cy="1027271"/>
          </a:xfrm>
          <a:prstGeom prst="rect">
            <a:avLst/>
          </a:prstGeom>
          <a:noFill/>
          <a:ln/>
        </p:spPr>
        <p:txBody>
          <a:bodyPr wrap="square" lIns="0" tIns="0" rIns="0" bIns="0" rtlCol="0" anchor="t"/>
          <a:lstStyle/>
          <a:p>
            <a:pPr marL="0" indent="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Urutan pewarisan ditentukan berdasarkan kedekatan hubungan dan aturan syariat.</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644485" y="506968"/>
            <a:ext cx="6186368" cy="613767"/>
          </a:xfrm>
          <a:prstGeom prst="rect">
            <a:avLst/>
          </a:prstGeom>
          <a:noFill/>
          <a:ln/>
        </p:spPr>
        <p:txBody>
          <a:bodyPr wrap="none" lIns="0" tIns="0" rIns="0" bIns="0" rtlCol="0" anchor="t"/>
          <a:lstStyle/>
          <a:p>
            <a:pPr marL="0" indent="0">
              <a:lnSpc>
                <a:spcPts val="4800"/>
              </a:lnSpc>
              <a:buNone/>
            </a:pPr>
            <a:r>
              <a:rPr lang="en-US" sz="3850" b="1" dirty="0">
                <a:solidFill>
                  <a:srgbClr val="FFB393"/>
                </a:solidFill>
                <a:latin typeface="Brygada 1918 Bold" pitchFamily="34" charset="0"/>
                <a:ea typeface="Brygada 1918 Bold" pitchFamily="34" charset="-122"/>
                <a:cs typeface="Brygada 1918 Bold" pitchFamily="34" charset="-120"/>
              </a:rPr>
              <a:t>Tingkatan Para Ahli Waris</a:t>
            </a:r>
            <a:endParaRPr lang="en-US" sz="3850" dirty="0"/>
          </a:p>
        </p:txBody>
      </p:sp>
      <p:sp>
        <p:nvSpPr>
          <p:cNvPr id="3" name="Text 1"/>
          <p:cNvSpPr/>
          <p:nvPr/>
        </p:nvSpPr>
        <p:spPr>
          <a:xfrm>
            <a:off x="644485" y="1488996"/>
            <a:ext cx="13341429" cy="884039"/>
          </a:xfrm>
          <a:prstGeom prst="rect">
            <a:avLst/>
          </a:prstGeom>
          <a:noFill/>
          <a:ln/>
        </p:spPr>
        <p:txBody>
          <a:bodyPr wrap="square" lIns="0" tIns="0" rIns="0" bIns="0" rtlCol="0" anchor="t"/>
          <a:lstStyle/>
          <a:p>
            <a:pPr marL="0" indent="0">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Dalam hukum waris Islam, para ahli waris memiliki tingkatan atau prioritas yang berbeda-beda. Tingkatan ini menentukan urutan dan hak mereka dalam menerima warisan. Pemahaman tentang tingkatan ahli waris sangat penting untuk menyelesaikan pembagian warisan dengan adil dan sesuai syariat.</a:t>
            </a:r>
            <a:endParaRPr lang="en-US" sz="1450" dirty="0"/>
          </a:p>
        </p:txBody>
      </p:sp>
      <p:sp>
        <p:nvSpPr>
          <p:cNvPr id="4" name="Text 2"/>
          <p:cNvSpPr/>
          <p:nvPr/>
        </p:nvSpPr>
        <p:spPr>
          <a:xfrm>
            <a:off x="644485" y="2580203"/>
            <a:ext cx="13341429" cy="884039"/>
          </a:xfrm>
          <a:prstGeom prst="rect">
            <a:avLst/>
          </a:prstGeom>
          <a:noFill/>
          <a:ln/>
        </p:spPr>
        <p:txBody>
          <a:bodyPr wrap="square" lIns="0" tIns="0" rIns="0" bIns="0" rtlCol="0" anchor="t"/>
          <a:lstStyle/>
          <a:p>
            <a:pPr marL="0" indent="0">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Secara umum, tingkatan ahli waris dapat dibagi menjadi beberapa kelompok utama: (1) Keturunan langsung (anak dan cucu), (2) Orang tua dan kakek-nenek, (3) Saudara kandung, saudara seayah, dan saudara seibu, (4) Paman dan bibi, serta (5) Sepupu. Urutan ini dapat berubah tergantung pada keberadaan ahli waris lain dan aturan-aturan khusus dalam hukum waris Islam.</a:t>
            </a:r>
            <a:endParaRPr lang="en-US" sz="1450" dirty="0"/>
          </a:p>
        </p:txBody>
      </p:sp>
      <p:sp>
        <p:nvSpPr>
          <p:cNvPr id="5" name="Shape 3"/>
          <p:cNvSpPr/>
          <p:nvPr/>
        </p:nvSpPr>
        <p:spPr>
          <a:xfrm>
            <a:off x="7303770" y="3671411"/>
            <a:ext cx="22860" cy="4051102"/>
          </a:xfrm>
          <a:prstGeom prst="roundRect">
            <a:avLst>
              <a:gd name="adj" fmla="val 120834"/>
            </a:avLst>
          </a:prstGeom>
          <a:solidFill>
            <a:srgbClr val="662E42"/>
          </a:solidFill>
          <a:ln/>
        </p:spPr>
      </p:sp>
      <p:sp>
        <p:nvSpPr>
          <p:cNvPr id="6" name="Shape 4"/>
          <p:cNvSpPr/>
          <p:nvPr/>
        </p:nvSpPr>
        <p:spPr>
          <a:xfrm>
            <a:off x="6486406" y="4074319"/>
            <a:ext cx="644485" cy="22860"/>
          </a:xfrm>
          <a:prstGeom prst="roundRect">
            <a:avLst>
              <a:gd name="adj" fmla="val 120834"/>
            </a:avLst>
          </a:prstGeom>
          <a:solidFill>
            <a:srgbClr val="662E42"/>
          </a:solidFill>
          <a:ln/>
        </p:spPr>
      </p:sp>
      <p:sp>
        <p:nvSpPr>
          <p:cNvPr id="7" name="Shape 5"/>
          <p:cNvSpPr/>
          <p:nvPr/>
        </p:nvSpPr>
        <p:spPr>
          <a:xfrm>
            <a:off x="7108031" y="3878580"/>
            <a:ext cx="414338" cy="414338"/>
          </a:xfrm>
          <a:prstGeom prst="roundRect">
            <a:avLst>
              <a:gd name="adj" fmla="val 6667"/>
            </a:avLst>
          </a:prstGeom>
          <a:solidFill>
            <a:srgbClr val="4D1529"/>
          </a:solidFill>
          <a:ln/>
        </p:spPr>
      </p:sp>
      <p:sp>
        <p:nvSpPr>
          <p:cNvPr id="8" name="Text 6"/>
          <p:cNvSpPr/>
          <p:nvPr/>
        </p:nvSpPr>
        <p:spPr>
          <a:xfrm>
            <a:off x="7241500" y="3938349"/>
            <a:ext cx="147280" cy="294680"/>
          </a:xfrm>
          <a:prstGeom prst="rect">
            <a:avLst/>
          </a:prstGeom>
          <a:noFill/>
          <a:ln/>
        </p:spPr>
        <p:txBody>
          <a:bodyPr wrap="none" lIns="0" tIns="0" rIns="0" bIns="0" rtlCol="0" anchor="t"/>
          <a:lstStyle/>
          <a:p>
            <a:pPr marL="0" indent="0" algn="ctr">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1</a:t>
            </a:r>
            <a:endParaRPr lang="en-US" sz="2300" dirty="0"/>
          </a:p>
        </p:txBody>
      </p:sp>
      <p:sp>
        <p:nvSpPr>
          <p:cNvPr id="9" name="Text 7"/>
          <p:cNvSpPr/>
          <p:nvPr/>
        </p:nvSpPr>
        <p:spPr>
          <a:xfrm>
            <a:off x="3847148" y="3855482"/>
            <a:ext cx="2455307" cy="306824"/>
          </a:xfrm>
          <a:prstGeom prst="rect">
            <a:avLst/>
          </a:prstGeom>
          <a:noFill/>
          <a:ln/>
        </p:spPr>
        <p:txBody>
          <a:bodyPr wrap="none" lIns="0" tIns="0" rIns="0" bIns="0" rtlCol="0" anchor="t"/>
          <a:lstStyle/>
          <a:p>
            <a:pPr marL="0" indent="0" algn="r">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Tingkat 1</a:t>
            </a:r>
            <a:endParaRPr lang="en-US" sz="1900" dirty="0"/>
          </a:p>
        </p:txBody>
      </p:sp>
      <p:sp>
        <p:nvSpPr>
          <p:cNvPr id="10" name="Text 8"/>
          <p:cNvSpPr/>
          <p:nvPr/>
        </p:nvSpPr>
        <p:spPr>
          <a:xfrm>
            <a:off x="644485" y="4272796"/>
            <a:ext cx="5657969" cy="294680"/>
          </a:xfrm>
          <a:prstGeom prst="rect">
            <a:avLst/>
          </a:prstGeom>
          <a:noFill/>
          <a:ln/>
        </p:spPr>
        <p:txBody>
          <a:bodyPr wrap="none" lIns="0" tIns="0" rIns="0" bIns="0" rtlCol="0" anchor="t"/>
          <a:lstStyle/>
          <a:p>
            <a:pPr marL="0" indent="0" algn="r">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Keturunan langsung: anak dan cucu.</a:t>
            </a:r>
            <a:endParaRPr lang="en-US" sz="1450" dirty="0"/>
          </a:p>
        </p:txBody>
      </p:sp>
      <p:sp>
        <p:nvSpPr>
          <p:cNvPr id="11" name="Shape 9"/>
          <p:cNvSpPr/>
          <p:nvPr/>
        </p:nvSpPr>
        <p:spPr>
          <a:xfrm>
            <a:off x="7499509" y="4994910"/>
            <a:ext cx="644485" cy="22860"/>
          </a:xfrm>
          <a:prstGeom prst="roundRect">
            <a:avLst>
              <a:gd name="adj" fmla="val 120834"/>
            </a:avLst>
          </a:prstGeom>
          <a:solidFill>
            <a:srgbClr val="662E42"/>
          </a:solidFill>
          <a:ln/>
        </p:spPr>
      </p:sp>
      <p:sp>
        <p:nvSpPr>
          <p:cNvPr id="12" name="Shape 10"/>
          <p:cNvSpPr/>
          <p:nvPr/>
        </p:nvSpPr>
        <p:spPr>
          <a:xfrm>
            <a:off x="7108031" y="4799171"/>
            <a:ext cx="414338" cy="414338"/>
          </a:xfrm>
          <a:prstGeom prst="roundRect">
            <a:avLst>
              <a:gd name="adj" fmla="val 6667"/>
            </a:avLst>
          </a:prstGeom>
          <a:solidFill>
            <a:srgbClr val="4D1529"/>
          </a:solidFill>
          <a:ln/>
        </p:spPr>
      </p:sp>
      <p:sp>
        <p:nvSpPr>
          <p:cNvPr id="13" name="Text 11"/>
          <p:cNvSpPr/>
          <p:nvPr/>
        </p:nvSpPr>
        <p:spPr>
          <a:xfrm>
            <a:off x="7231142" y="4858941"/>
            <a:ext cx="167997" cy="294680"/>
          </a:xfrm>
          <a:prstGeom prst="rect">
            <a:avLst/>
          </a:prstGeom>
          <a:noFill/>
          <a:ln/>
        </p:spPr>
        <p:txBody>
          <a:bodyPr wrap="none" lIns="0" tIns="0" rIns="0" bIns="0" rtlCol="0" anchor="t"/>
          <a:lstStyle/>
          <a:p>
            <a:pPr marL="0" indent="0" algn="ctr">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2</a:t>
            </a:r>
            <a:endParaRPr lang="en-US" sz="2300" dirty="0"/>
          </a:p>
        </p:txBody>
      </p:sp>
      <p:sp>
        <p:nvSpPr>
          <p:cNvPr id="14" name="Text 12"/>
          <p:cNvSpPr/>
          <p:nvPr/>
        </p:nvSpPr>
        <p:spPr>
          <a:xfrm>
            <a:off x="8327946" y="4776073"/>
            <a:ext cx="2455307" cy="306824"/>
          </a:xfrm>
          <a:prstGeom prst="rect">
            <a:avLst/>
          </a:prstGeom>
          <a:noFill/>
          <a:ln/>
        </p:spPr>
        <p:txBody>
          <a:bodyPr wrap="none" lIns="0" tIns="0" rIns="0" bIns="0" rtlCol="0" anchor="t"/>
          <a:lstStyle/>
          <a:p>
            <a:pPr marL="0" indent="0" algn="l">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Tingkat 2</a:t>
            </a:r>
            <a:endParaRPr lang="en-US" sz="1900" dirty="0"/>
          </a:p>
        </p:txBody>
      </p:sp>
      <p:sp>
        <p:nvSpPr>
          <p:cNvPr id="15" name="Text 13"/>
          <p:cNvSpPr/>
          <p:nvPr/>
        </p:nvSpPr>
        <p:spPr>
          <a:xfrm>
            <a:off x="8327946" y="5193387"/>
            <a:ext cx="5657969" cy="294680"/>
          </a:xfrm>
          <a:prstGeom prst="rect">
            <a:avLst/>
          </a:prstGeom>
          <a:noFill/>
          <a:ln/>
        </p:spPr>
        <p:txBody>
          <a:bodyPr wrap="none" lIns="0" tIns="0" rIns="0" bIns="0" rtlCol="0" anchor="t"/>
          <a:lstStyle/>
          <a:p>
            <a:pPr marL="0" indent="0" algn="l">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Orang tua dan kakek-nenek.</a:t>
            </a:r>
            <a:endParaRPr lang="en-US" sz="1450" dirty="0"/>
          </a:p>
        </p:txBody>
      </p:sp>
      <p:sp>
        <p:nvSpPr>
          <p:cNvPr id="16" name="Shape 14"/>
          <p:cNvSpPr/>
          <p:nvPr/>
        </p:nvSpPr>
        <p:spPr>
          <a:xfrm>
            <a:off x="6486406" y="5823466"/>
            <a:ext cx="644485" cy="22860"/>
          </a:xfrm>
          <a:prstGeom prst="roundRect">
            <a:avLst>
              <a:gd name="adj" fmla="val 120834"/>
            </a:avLst>
          </a:prstGeom>
          <a:solidFill>
            <a:srgbClr val="662E42"/>
          </a:solidFill>
          <a:ln/>
        </p:spPr>
      </p:sp>
      <p:sp>
        <p:nvSpPr>
          <p:cNvPr id="17" name="Shape 15"/>
          <p:cNvSpPr/>
          <p:nvPr/>
        </p:nvSpPr>
        <p:spPr>
          <a:xfrm>
            <a:off x="7108031" y="5627727"/>
            <a:ext cx="414338" cy="414338"/>
          </a:xfrm>
          <a:prstGeom prst="roundRect">
            <a:avLst>
              <a:gd name="adj" fmla="val 6667"/>
            </a:avLst>
          </a:prstGeom>
          <a:solidFill>
            <a:srgbClr val="4D1529"/>
          </a:solidFill>
          <a:ln/>
        </p:spPr>
      </p:sp>
      <p:sp>
        <p:nvSpPr>
          <p:cNvPr id="18" name="Text 16"/>
          <p:cNvSpPr/>
          <p:nvPr/>
        </p:nvSpPr>
        <p:spPr>
          <a:xfrm>
            <a:off x="7225308" y="5687497"/>
            <a:ext cx="179784" cy="294680"/>
          </a:xfrm>
          <a:prstGeom prst="rect">
            <a:avLst/>
          </a:prstGeom>
          <a:noFill/>
          <a:ln/>
        </p:spPr>
        <p:txBody>
          <a:bodyPr wrap="none" lIns="0" tIns="0" rIns="0" bIns="0" rtlCol="0" anchor="t"/>
          <a:lstStyle/>
          <a:p>
            <a:pPr marL="0" indent="0" algn="ctr">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3</a:t>
            </a:r>
            <a:endParaRPr lang="en-US" sz="2300" dirty="0"/>
          </a:p>
        </p:txBody>
      </p:sp>
      <p:sp>
        <p:nvSpPr>
          <p:cNvPr id="19" name="Text 17"/>
          <p:cNvSpPr/>
          <p:nvPr/>
        </p:nvSpPr>
        <p:spPr>
          <a:xfrm>
            <a:off x="3847148" y="5604629"/>
            <a:ext cx="2455307" cy="306824"/>
          </a:xfrm>
          <a:prstGeom prst="rect">
            <a:avLst/>
          </a:prstGeom>
          <a:noFill/>
          <a:ln/>
        </p:spPr>
        <p:txBody>
          <a:bodyPr wrap="none" lIns="0" tIns="0" rIns="0" bIns="0" rtlCol="0" anchor="t"/>
          <a:lstStyle/>
          <a:p>
            <a:pPr marL="0" indent="0" algn="r">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Tingkat 3</a:t>
            </a:r>
            <a:endParaRPr lang="en-US" sz="1900" dirty="0"/>
          </a:p>
        </p:txBody>
      </p:sp>
      <p:sp>
        <p:nvSpPr>
          <p:cNvPr id="20" name="Text 18"/>
          <p:cNvSpPr/>
          <p:nvPr/>
        </p:nvSpPr>
        <p:spPr>
          <a:xfrm>
            <a:off x="644485" y="6021943"/>
            <a:ext cx="5657969" cy="294680"/>
          </a:xfrm>
          <a:prstGeom prst="rect">
            <a:avLst/>
          </a:prstGeom>
          <a:noFill/>
          <a:ln/>
        </p:spPr>
        <p:txBody>
          <a:bodyPr wrap="none" lIns="0" tIns="0" rIns="0" bIns="0" rtlCol="0" anchor="t"/>
          <a:lstStyle/>
          <a:p>
            <a:pPr marL="0" indent="0" algn="r">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Saudara kandung, seayah, dan seibu.</a:t>
            </a:r>
            <a:endParaRPr lang="en-US" sz="1450" dirty="0"/>
          </a:p>
        </p:txBody>
      </p:sp>
      <p:sp>
        <p:nvSpPr>
          <p:cNvPr id="21" name="Shape 19"/>
          <p:cNvSpPr/>
          <p:nvPr/>
        </p:nvSpPr>
        <p:spPr>
          <a:xfrm>
            <a:off x="7499509" y="6652141"/>
            <a:ext cx="644485" cy="22860"/>
          </a:xfrm>
          <a:prstGeom prst="roundRect">
            <a:avLst>
              <a:gd name="adj" fmla="val 120834"/>
            </a:avLst>
          </a:prstGeom>
          <a:solidFill>
            <a:srgbClr val="662E42"/>
          </a:solidFill>
          <a:ln/>
        </p:spPr>
      </p:sp>
      <p:sp>
        <p:nvSpPr>
          <p:cNvPr id="22" name="Shape 20"/>
          <p:cNvSpPr/>
          <p:nvPr/>
        </p:nvSpPr>
        <p:spPr>
          <a:xfrm>
            <a:off x="7108031" y="6456402"/>
            <a:ext cx="414338" cy="414338"/>
          </a:xfrm>
          <a:prstGeom prst="roundRect">
            <a:avLst>
              <a:gd name="adj" fmla="val 6667"/>
            </a:avLst>
          </a:prstGeom>
          <a:solidFill>
            <a:srgbClr val="4D1529"/>
          </a:solidFill>
          <a:ln/>
        </p:spPr>
      </p:sp>
      <p:sp>
        <p:nvSpPr>
          <p:cNvPr id="23" name="Text 21"/>
          <p:cNvSpPr/>
          <p:nvPr/>
        </p:nvSpPr>
        <p:spPr>
          <a:xfrm>
            <a:off x="7222331" y="6516172"/>
            <a:ext cx="185618" cy="294680"/>
          </a:xfrm>
          <a:prstGeom prst="rect">
            <a:avLst/>
          </a:prstGeom>
          <a:noFill/>
          <a:ln/>
        </p:spPr>
        <p:txBody>
          <a:bodyPr wrap="none" lIns="0" tIns="0" rIns="0" bIns="0" rtlCol="0" anchor="t"/>
          <a:lstStyle/>
          <a:p>
            <a:pPr marL="0" indent="0" algn="ctr">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4</a:t>
            </a:r>
            <a:endParaRPr lang="en-US" sz="2300" dirty="0"/>
          </a:p>
        </p:txBody>
      </p:sp>
      <p:sp>
        <p:nvSpPr>
          <p:cNvPr id="24" name="Text 22"/>
          <p:cNvSpPr/>
          <p:nvPr/>
        </p:nvSpPr>
        <p:spPr>
          <a:xfrm>
            <a:off x="8327946" y="6433304"/>
            <a:ext cx="2455307" cy="306824"/>
          </a:xfrm>
          <a:prstGeom prst="rect">
            <a:avLst/>
          </a:prstGeom>
          <a:noFill/>
          <a:ln/>
        </p:spPr>
        <p:txBody>
          <a:bodyPr wrap="none" lIns="0" tIns="0" rIns="0" bIns="0" rtlCol="0" anchor="t"/>
          <a:lstStyle/>
          <a:p>
            <a:pPr marL="0" indent="0" algn="l">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Tingkat 4</a:t>
            </a:r>
            <a:endParaRPr lang="en-US" sz="1900" dirty="0"/>
          </a:p>
        </p:txBody>
      </p:sp>
      <p:sp>
        <p:nvSpPr>
          <p:cNvPr id="25" name="Text 23"/>
          <p:cNvSpPr/>
          <p:nvPr/>
        </p:nvSpPr>
        <p:spPr>
          <a:xfrm>
            <a:off x="8327946" y="6850618"/>
            <a:ext cx="5657969" cy="294680"/>
          </a:xfrm>
          <a:prstGeom prst="rect">
            <a:avLst/>
          </a:prstGeom>
          <a:noFill/>
          <a:ln/>
        </p:spPr>
        <p:txBody>
          <a:bodyPr wrap="none" lIns="0" tIns="0" rIns="0" bIns="0" rtlCol="0" anchor="t"/>
          <a:lstStyle/>
          <a:p>
            <a:pPr marL="0" indent="0" algn="l">
              <a:lnSpc>
                <a:spcPts val="2300"/>
              </a:lnSpc>
              <a:buNone/>
            </a:pPr>
            <a:r>
              <a:rPr lang="en-US" sz="1450" dirty="0">
                <a:solidFill>
                  <a:srgbClr val="F4CAB8"/>
                </a:solidFill>
                <a:latin typeface="Montserrat Medium" pitchFamily="34" charset="0"/>
                <a:ea typeface="Montserrat Medium" pitchFamily="34" charset="-122"/>
                <a:cs typeface="Montserrat Medium" pitchFamily="34" charset="-120"/>
              </a:rPr>
              <a:t>Paman, bibi, dan sepupu.</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451253"/>
            <a:ext cx="10205561"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Ashabul Furudh: Pengertian dan Jenis</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793790" y="2727008"/>
            <a:ext cx="3542228"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Pengertian Ashabul Furudh</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793790" y="3308152"/>
            <a:ext cx="3978116"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Ashabul Furudh adalah ahli waris yang memiliki bagian tertentu (fardh) yang telah ditetapkan dalam Al-Qur'an, Sunnah, atau Ijma'. Mereka memiliki prioritas dalam pembagian warisan dan bagian mereka harus dipenuhi terlebih dahulu sebelum pembagian kepada ahli waris lainnya.</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5332928" y="2727008"/>
            <a:ext cx="3683913"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Jenis-jenis Ashabul Furudh</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5332928" y="3308152"/>
            <a:ext cx="3978116" cy="326612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Terdapat dua kelompok Ashabul Furudh: (1) Ashabul Furudh Sababiyah, yaitu ahli waris karena sebab pernikahan, terdiri dari suami dan istri. (2) Ashabul Furudh Nasabiyah, yaitu ahli waris karena hubungan nasab atau keturunan, seperti ayah, ibu, anak perempuan, dan saudara-saudara.</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9872067" y="2727008"/>
            <a:ext cx="3978116" cy="70866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Signifikansi dalam Hukum Waris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9872067" y="3662482"/>
            <a:ext cx="3978116"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Pemahaman tentang Ashabul Furudh sangat penting karena mereka memiliki hak yang pasti dalam warisan. Penentuan bagian mereka menjadi langkah awal dalam proses pembagian harta warisan sebelum mempertimbangkan ahli waris lainnya.</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41588" y="436364"/>
            <a:ext cx="4475678" cy="528757"/>
          </a:xfrm>
          <a:prstGeom prst="rect">
            <a:avLst/>
          </a:prstGeom>
          <a:noFill/>
          <a:ln/>
        </p:spPr>
        <p:txBody>
          <a:bodyPr wrap="none" lIns="0" tIns="0" rIns="0" bIns="0" rtlCol="0" anchor="t"/>
          <a:lstStyle/>
          <a:p>
            <a:pPr marL="0" indent="0">
              <a:lnSpc>
                <a:spcPts val="4150"/>
              </a:lnSpc>
              <a:buNone/>
            </a:pPr>
            <a:r>
              <a:rPr lang="en-US" sz="3300" b="1" dirty="0" err="1">
                <a:solidFill>
                  <a:srgbClr val="FFB393"/>
                </a:solidFill>
                <a:latin typeface="Brygada 1918 Bold" pitchFamily="34" charset="0"/>
                <a:ea typeface="Brygada 1918 Bold" pitchFamily="34" charset="-122"/>
                <a:cs typeface="Brygada 1918 Bold" pitchFamily="34" charset="-120"/>
              </a:rPr>
              <a:t>Ashabul</a:t>
            </a:r>
            <a:r>
              <a:rPr lang="en-US" sz="3300" b="1" dirty="0">
                <a:solidFill>
                  <a:srgbClr val="FFB393"/>
                </a:solidFill>
                <a:latin typeface="Brygada 1918 Bold" pitchFamily="34" charset="0"/>
                <a:ea typeface="Brygada 1918 Bold" pitchFamily="34" charset="-122"/>
                <a:cs typeface="Brygada 1918 Bold" pitchFamily="34" charset="-120"/>
              </a:rPr>
              <a:t> </a:t>
            </a:r>
            <a:r>
              <a:rPr lang="en-US" sz="3300" b="1" dirty="0" err="1">
                <a:solidFill>
                  <a:srgbClr val="FFB393"/>
                </a:solidFill>
                <a:latin typeface="Brygada 1918 Bold" pitchFamily="34" charset="0"/>
                <a:ea typeface="Brygada 1918 Bold" pitchFamily="34" charset="-122"/>
                <a:cs typeface="Brygada 1918 Bold" pitchFamily="34" charset="-120"/>
              </a:rPr>
              <a:t>Furudh</a:t>
            </a:r>
            <a:endParaRPr lang="en-US" sz="3300" dirty="0"/>
          </a:p>
        </p:txBody>
      </p:sp>
      <p:sp>
        <p:nvSpPr>
          <p:cNvPr id="4" name="Text 1"/>
          <p:cNvSpPr/>
          <p:nvPr/>
        </p:nvSpPr>
        <p:spPr>
          <a:xfrm>
            <a:off x="6041588" y="1203008"/>
            <a:ext cx="8033623" cy="761167"/>
          </a:xfrm>
          <a:prstGeom prst="rect">
            <a:avLst/>
          </a:prstGeom>
          <a:noFill/>
          <a:ln/>
        </p:spPr>
        <p:txBody>
          <a:bodyPr wrap="square" lIns="0" tIns="0" rIns="0" bIns="0" rtlCol="0" anchor="t"/>
          <a:lstStyle/>
          <a:p>
            <a:pPr marL="0" indent="0">
              <a:lnSpc>
                <a:spcPts val="1950"/>
              </a:lnSpc>
              <a:buNone/>
            </a:pPr>
            <a:r>
              <a:rPr lang="en-US" sz="1200" dirty="0">
                <a:solidFill>
                  <a:srgbClr val="F4CAB8"/>
                </a:solidFill>
                <a:latin typeface="Montserrat Medium" pitchFamily="34" charset="0"/>
                <a:ea typeface="Montserrat Medium" pitchFamily="34" charset="-122"/>
                <a:cs typeface="Montserrat Medium" pitchFamily="34" charset="-120"/>
              </a:rPr>
              <a:t>Ashabul Furudh terdiri dari berbagai jenis ahli waris yang memiliki hubungan kekerabatan berbeda dengan pewaris. Pemahaman tentang jenis-jenis Ashabul Furudh ini penting untuk menentukan pembagian warisan yang tepat sesuai dengan syariat Islam.</a:t>
            </a:r>
            <a:endParaRPr lang="en-US" sz="1200" dirty="0"/>
          </a:p>
        </p:txBody>
      </p:sp>
      <p:sp>
        <p:nvSpPr>
          <p:cNvPr id="5" name="Text 2"/>
          <p:cNvSpPr/>
          <p:nvPr/>
        </p:nvSpPr>
        <p:spPr>
          <a:xfrm>
            <a:off x="6041588" y="2142649"/>
            <a:ext cx="8033623" cy="1014889"/>
          </a:xfrm>
          <a:prstGeom prst="rect">
            <a:avLst/>
          </a:prstGeom>
          <a:noFill/>
          <a:ln/>
        </p:spPr>
        <p:txBody>
          <a:bodyPr wrap="square" lIns="0" tIns="0" rIns="0" bIns="0" rtlCol="0" anchor="t"/>
          <a:lstStyle/>
          <a:p>
            <a:pPr marL="0" indent="0">
              <a:lnSpc>
                <a:spcPts val="1950"/>
              </a:lnSpc>
              <a:buNone/>
            </a:pPr>
            <a:r>
              <a:rPr lang="en-US" sz="1200" dirty="0">
                <a:solidFill>
                  <a:srgbClr val="F4CAB8"/>
                </a:solidFill>
                <a:latin typeface="Montserrat Medium" pitchFamily="34" charset="0"/>
                <a:ea typeface="Montserrat Medium" pitchFamily="34" charset="-122"/>
                <a:cs typeface="Montserrat Medium" pitchFamily="34" charset="-120"/>
              </a:rPr>
              <a:t>Jenis-jenis Ashabul Furudh meliputi: (1) Suami, (2) Istri, (3) Ayah, (4) Ibu, (5) Anak perempuan, (6) Cucu perempuan dari anak laki-laki, (7) Saudara perempuan kandung, (8) Saudara perempuan seayah, (9) Saudara laki-laki atau perempuan seibu, (10) Kakek (dari pihak ayah), dan (11) Nenek (baik dari pihak ibu maupun ayah).</a:t>
            </a:r>
            <a:endParaRPr lang="en-US" sz="1200" dirty="0"/>
          </a:p>
        </p:txBody>
      </p:sp>
      <p:pic>
        <p:nvPicPr>
          <p:cNvPr id="6" name="Image 1" descr="preencoded.png"/>
          <p:cNvPicPr>
            <a:picLocks noChangeAspect="1"/>
          </p:cNvPicPr>
          <p:nvPr/>
        </p:nvPicPr>
        <p:blipFill>
          <a:blip r:embed="rId4"/>
          <a:stretch>
            <a:fillRect/>
          </a:stretch>
        </p:blipFill>
        <p:spPr>
          <a:xfrm>
            <a:off x="6041588" y="3336012"/>
            <a:ext cx="396597" cy="396597"/>
          </a:xfrm>
          <a:prstGeom prst="rect">
            <a:avLst/>
          </a:prstGeom>
        </p:spPr>
      </p:pic>
      <p:sp>
        <p:nvSpPr>
          <p:cNvPr id="7" name="Text 3"/>
          <p:cNvSpPr/>
          <p:nvPr/>
        </p:nvSpPr>
        <p:spPr>
          <a:xfrm>
            <a:off x="6041588" y="3891201"/>
            <a:ext cx="2115264" cy="264438"/>
          </a:xfrm>
          <a:prstGeom prst="rect">
            <a:avLst/>
          </a:prstGeom>
          <a:noFill/>
          <a:ln/>
        </p:spPr>
        <p:txBody>
          <a:bodyPr wrap="none" lIns="0" tIns="0" rIns="0" bIns="0" rtlCol="0" anchor="t"/>
          <a:lstStyle/>
          <a:p>
            <a:pPr marL="0" indent="0" algn="l">
              <a:lnSpc>
                <a:spcPts val="2050"/>
              </a:lnSpc>
              <a:buNone/>
            </a:pPr>
            <a:r>
              <a:rPr lang="en-US" sz="1650" b="1" dirty="0">
                <a:solidFill>
                  <a:srgbClr val="F4CAB8"/>
                </a:solidFill>
                <a:latin typeface="Brygada 1918 Bold" pitchFamily="34" charset="0"/>
                <a:ea typeface="Brygada 1918 Bold" pitchFamily="34" charset="-122"/>
                <a:cs typeface="Brygada 1918 Bold" pitchFamily="34" charset="-120"/>
              </a:rPr>
              <a:t>Laki-laki</a:t>
            </a:r>
            <a:endParaRPr lang="en-US" sz="1650" dirty="0"/>
          </a:p>
        </p:txBody>
      </p:sp>
      <p:sp>
        <p:nvSpPr>
          <p:cNvPr id="8" name="Text 4"/>
          <p:cNvSpPr/>
          <p:nvPr/>
        </p:nvSpPr>
        <p:spPr>
          <a:xfrm>
            <a:off x="6041588" y="4250769"/>
            <a:ext cx="8033623" cy="253722"/>
          </a:xfrm>
          <a:prstGeom prst="rect">
            <a:avLst/>
          </a:prstGeom>
          <a:noFill/>
          <a:ln/>
        </p:spPr>
        <p:txBody>
          <a:bodyPr wrap="none" lIns="0" tIns="0" rIns="0" bIns="0" rtlCol="0" anchor="t"/>
          <a:lstStyle/>
          <a:p>
            <a:pPr marL="0" indent="0" algn="l">
              <a:lnSpc>
                <a:spcPts val="1950"/>
              </a:lnSpc>
              <a:buNone/>
            </a:pPr>
            <a:r>
              <a:rPr lang="en-US" sz="1200" dirty="0">
                <a:solidFill>
                  <a:srgbClr val="F4CAB8"/>
                </a:solidFill>
                <a:latin typeface="Montserrat Medium" pitchFamily="34" charset="0"/>
                <a:ea typeface="Montserrat Medium" pitchFamily="34" charset="-122"/>
                <a:cs typeface="Montserrat Medium" pitchFamily="34" charset="-120"/>
              </a:rPr>
              <a:t>Termasuk suami, ayah, kakek, dan saudara laki-laki seibu.</a:t>
            </a:r>
            <a:endParaRPr lang="en-US" sz="1200" dirty="0"/>
          </a:p>
        </p:txBody>
      </p:sp>
      <p:pic>
        <p:nvPicPr>
          <p:cNvPr id="9" name="Image 2" descr="preencoded.png"/>
          <p:cNvPicPr>
            <a:picLocks noChangeAspect="1"/>
          </p:cNvPicPr>
          <p:nvPr/>
        </p:nvPicPr>
        <p:blipFill>
          <a:blip r:embed="rId5"/>
          <a:stretch>
            <a:fillRect/>
          </a:stretch>
        </p:blipFill>
        <p:spPr>
          <a:xfrm>
            <a:off x="6041588" y="4980384"/>
            <a:ext cx="396597" cy="396597"/>
          </a:xfrm>
          <a:prstGeom prst="rect">
            <a:avLst/>
          </a:prstGeom>
        </p:spPr>
      </p:pic>
      <p:sp>
        <p:nvSpPr>
          <p:cNvPr id="10" name="Text 5"/>
          <p:cNvSpPr/>
          <p:nvPr/>
        </p:nvSpPr>
        <p:spPr>
          <a:xfrm>
            <a:off x="6041588" y="5535573"/>
            <a:ext cx="2115264" cy="264438"/>
          </a:xfrm>
          <a:prstGeom prst="rect">
            <a:avLst/>
          </a:prstGeom>
          <a:noFill/>
          <a:ln/>
        </p:spPr>
        <p:txBody>
          <a:bodyPr wrap="none" lIns="0" tIns="0" rIns="0" bIns="0" rtlCol="0" anchor="t"/>
          <a:lstStyle/>
          <a:p>
            <a:pPr marL="0" indent="0" algn="l">
              <a:lnSpc>
                <a:spcPts val="2050"/>
              </a:lnSpc>
              <a:buNone/>
            </a:pPr>
            <a:r>
              <a:rPr lang="en-US" sz="1650" b="1" dirty="0">
                <a:solidFill>
                  <a:srgbClr val="F4CAB8"/>
                </a:solidFill>
                <a:latin typeface="Brygada 1918 Bold" pitchFamily="34" charset="0"/>
                <a:ea typeface="Brygada 1918 Bold" pitchFamily="34" charset="-122"/>
                <a:cs typeface="Brygada 1918 Bold" pitchFamily="34" charset="-120"/>
              </a:rPr>
              <a:t>Perempuan</a:t>
            </a:r>
            <a:endParaRPr lang="en-US" sz="1650" dirty="0"/>
          </a:p>
        </p:txBody>
      </p:sp>
      <p:sp>
        <p:nvSpPr>
          <p:cNvPr id="11" name="Text 6"/>
          <p:cNvSpPr/>
          <p:nvPr/>
        </p:nvSpPr>
        <p:spPr>
          <a:xfrm>
            <a:off x="6041588" y="5895142"/>
            <a:ext cx="8033623" cy="253722"/>
          </a:xfrm>
          <a:prstGeom prst="rect">
            <a:avLst/>
          </a:prstGeom>
          <a:noFill/>
          <a:ln/>
        </p:spPr>
        <p:txBody>
          <a:bodyPr wrap="none" lIns="0" tIns="0" rIns="0" bIns="0" rtlCol="0" anchor="t"/>
          <a:lstStyle/>
          <a:p>
            <a:pPr marL="0" indent="0" algn="l">
              <a:lnSpc>
                <a:spcPts val="1950"/>
              </a:lnSpc>
              <a:buNone/>
            </a:pPr>
            <a:r>
              <a:rPr lang="en-US" sz="1200" dirty="0">
                <a:solidFill>
                  <a:srgbClr val="F4CAB8"/>
                </a:solidFill>
                <a:latin typeface="Montserrat Medium" pitchFamily="34" charset="0"/>
                <a:ea typeface="Montserrat Medium" pitchFamily="34" charset="-122"/>
                <a:cs typeface="Montserrat Medium" pitchFamily="34" charset="-120"/>
              </a:rPr>
              <a:t>Termasuk istri, ibu, anak perempuan, cucu perempuan, saudara perempuan, dan nenek.</a:t>
            </a:r>
            <a:endParaRPr lang="en-US" sz="1200" dirty="0"/>
          </a:p>
        </p:txBody>
      </p:sp>
      <p:pic>
        <p:nvPicPr>
          <p:cNvPr id="12" name="Image 3" descr="preencoded.png"/>
          <p:cNvPicPr>
            <a:picLocks noChangeAspect="1"/>
          </p:cNvPicPr>
          <p:nvPr/>
        </p:nvPicPr>
        <p:blipFill>
          <a:blip r:embed="rId6"/>
          <a:stretch>
            <a:fillRect/>
          </a:stretch>
        </p:blipFill>
        <p:spPr>
          <a:xfrm>
            <a:off x="6041588" y="6624757"/>
            <a:ext cx="396597" cy="396597"/>
          </a:xfrm>
          <a:prstGeom prst="rect">
            <a:avLst/>
          </a:prstGeom>
        </p:spPr>
      </p:pic>
      <p:sp>
        <p:nvSpPr>
          <p:cNvPr id="13" name="Text 7"/>
          <p:cNvSpPr/>
          <p:nvPr/>
        </p:nvSpPr>
        <p:spPr>
          <a:xfrm>
            <a:off x="6041588" y="7179945"/>
            <a:ext cx="2115264" cy="264438"/>
          </a:xfrm>
          <a:prstGeom prst="rect">
            <a:avLst/>
          </a:prstGeom>
          <a:noFill/>
          <a:ln/>
        </p:spPr>
        <p:txBody>
          <a:bodyPr wrap="none" lIns="0" tIns="0" rIns="0" bIns="0" rtlCol="0" anchor="t"/>
          <a:lstStyle/>
          <a:p>
            <a:pPr marL="0" indent="0" algn="l">
              <a:lnSpc>
                <a:spcPts val="2050"/>
              </a:lnSpc>
              <a:buNone/>
            </a:pPr>
            <a:r>
              <a:rPr lang="en-US" sz="1650" b="1" dirty="0">
                <a:solidFill>
                  <a:srgbClr val="F4CAB8"/>
                </a:solidFill>
                <a:latin typeface="Brygada 1918 Bold" pitchFamily="34" charset="0"/>
                <a:ea typeface="Brygada 1918 Bold" pitchFamily="34" charset="-122"/>
                <a:cs typeface="Brygada 1918 Bold" pitchFamily="34" charset="-120"/>
              </a:rPr>
              <a:t>Hubungan</a:t>
            </a:r>
            <a:endParaRPr lang="en-US" sz="1650" dirty="0"/>
          </a:p>
        </p:txBody>
      </p:sp>
      <p:sp>
        <p:nvSpPr>
          <p:cNvPr id="14" name="Text 8"/>
          <p:cNvSpPr/>
          <p:nvPr/>
        </p:nvSpPr>
        <p:spPr>
          <a:xfrm>
            <a:off x="6041588" y="7539514"/>
            <a:ext cx="8033623" cy="253722"/>
          </a:xfrm>
          <a:prstGeom prst="rect">
            <a:avLst/>
          </a:prstGeom>
          <a:noFill/>
          <a:ln/>
        </p:spPr>
        <p:txBody>
          <a:bodyPr wrap="none" lIns="0" tIns="0" rIns="0" bIns="0" rtlCol="0" anchor="t"/>
          <a:lstStyle/>
          <a:p>
            <a:pPr marL="0" indent="0" algn="l">
              <a:lnSpc>
                <a:spcPts val="1950"/>
              </a:lnSpc>
              <a:buNone/>
            </a:pPr>
            <a:r>
              <a:rPr lang="en-US" sz="1200" dirty="0">
                <a:solidFill>
                  <a:srgbClr val="F4CAB8"/>
                </a:solidFill>
                <a:latin typeface="Montserrat Medium" pitchFamily="34" charset="0"/>
                <a:ea typeface="Montserrat Medium" pitchFamily="34" charset="-122"/>
                <a:cs typeface="Montserrat Medium" pitchFamily="34" charset="-120"/>
              </a:rPr>
              <a:t>Mencakup hubungan pernikahan, keturunan langsung, dan kerabat.</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2110" y="994529"/>
            <a:ext cx="6920865" cy="617934"/>
          </a:xfrm>
          <a:prstGeom prst="rect">
            <a:avLst/>
          </a:prstGeom>
          <a:noFill/>
          <a:ln/>
        </p:spPr>
        <p:txBody>
          <a:bodyPr wrap="none" lIns="0" tIns="0" rIns="0" bIns="0" rtlCol="0" anchor="t"/>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85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Bagian-bagian Ashabul Furudh</a:t>
            </a:r>
            <a:endParaRPr kumimoji="0" lang="en-US" sz="38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1"/>
          <p:cNvSpPr/>
          <p:nvPr/>
        </p:nvSpPr>
        <p:spPr>
          <a:xfrm>
            <a:off x="692110" y="1909048"/>
            <a:ext cx="7759779" cy="5325904"/>
          </a:xfrm>
          <a:prstGeom prst="roundRect">
            <a:avLst>
              <a:gd name="adj" fmla="val 557"/>
            </a:avLst>
          </a:prstGeom>
          <a:noFill/>
          <a:ln w="7620">
            <a:solidFill>
              <a:srgbClr val="FFFFFF">
                <a:alpha val="24000"/>
              </a:srgbClr>
            </a:solidFill>
            <a:prstDash val="solid"/>
          </a:ln>
        </p:spPr>
      </p:sp>
      <p:sp>
        <p:nvSpPr>
          <p:cNvPr id="5" name="Shape 2"/>
          <p:cNvSpPr/>
          <p:nvPr/>
        </p:nvSpPr>
        <p:spPr>
          <a:xfrm>
            <a:off x="699730" y="1916668"/>
            <a:ext cx="7743706" cy="568762"/>
          </a:xfrm>
          <a:prstGeom prst="rect">
            <a:avLst/>
          </a:prstGeom>
          <a:solidFill>
            <a:srgbClr val="FFFFFF">
              <a:alpha val="4000"/>
            </a:srgbClr>
          </a:solidFill>
          <a:ln/>
        </p:spPr>
      </p:sp>
      <p:sp>
        <p:nvSpPr>
          <p:cNvPr id="6" name="Text 3"/>
          <p:cNvSpPr/>
          <p:nvPr/>
        </p:nvSpPr>
        <p:spPr>
          <a:xfrm>
            <a:off x="898327" y="2042874"/>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Ahli Waris</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3483054" y="2042874"/>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Bagian</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6063972" y="2042874"/>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Kondisi</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6"/>
          <p:cNvSpPr/>
          <p:nvPr/>
        </p:nvSpPr>
        <p:spPr>
          <a:xfrm>
            <a:off x="699730" y="2485430"/>
            <a:ext cx="7743706" cy="885111"/>
          </a:xfrm>
          <a:prstGeom prst="rect">
            <a:avLst/>
          </a:prstGeom>
          <a:solidFill>
            <a:srgbClr val="000000">
              <a:alpha val="4000"/>
            </a:srgbClr>
          </a:solidFill>
          <a:ln/>
        </p:spPr>
      </p:sp>
      <p:sp>
        <p:nvSpPr>
          <p:cNvPr id="10" name="Text 7"/>
          <p:cNvSpPr/>
          <p:nvPr/>
        </p:nvSpPr>
        <p:spPr>
          <a:xfrm>
            <a:off x="898327" y="2611636"/>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Suami</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8"/>
          <p:cNvSpPr/>
          <p:nvPr/>
        </p:nvSpPr>
        <p:spPr>
          <a:xfrm>
            <a:off x="3483054" y="2611636"/>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1/2 atau 1/4</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9"/>
          <p:cNvSpPr/>
          <p:nvPr/>
        </p:nvSpPr>
        <p:spPr>
          <a:xfrm>
            <a:off x="6063972" y="2611636"/>
            <a:ext cx="2181820" cy="632698"/>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1/2 jika tidak ada anak, 1/4 jika ada anak</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hape 10"/>
          <p:cNvSpPr/>
          <p:nvPr/>
        </p:nvSpPr>
        <p:spPr>
          <a:xfrm>
            <a:off x="699730" y="3370540"/>
            <a:ext cx="7743706" cy="885111"/>
          </a:xfrm>
          <a:prstGeom prst="rect">
            <a:avLst/>
          </a:prstGeom>
          <a:solidFill>
            <a:srgbClr val="FFFFFF">
              <a:alpha val="4000"/>
            </a:srgbClr>
          </a:solidFill>
          <a:ln/>
        </p:spPr>
      </p:sp>
      <p:sp>
        <p:nvSpPr>
          <p:cNvPr id="14" name="Text 11"/>
          <p:cNvSpPr/>
          <p:nvPr/>
        </p:nvSpPr>
        <p:spPr>
          <a:xfrm>
            <a:off x="898327" y="3496747"/>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Istri</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3483054" y="3496747"/>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1/4 atau 1/8</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3"/>
          <p:cNvSpPr/>
          <p:nvPr/>
        </p:nvSpPr>
        <p:spPr>
          <a:xfrm>
            <a:off x="6063972" y="3496747"/>
            <a:ext cx="2181820" cy="632698"/>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1/4 jika tidak ada anak, 1/8 jika ada anak</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hape 14"/>
          <p:cNvSpPr/>
          <p:nvPr/>
        </p:nvSpPr>
        <p:spPr>
          <a:xfrm>
            <a:off x="699730" y="4255651"/>
            <a:ext cx="7743706" cy="885111"/>
          </a:xfrm>
          <a:prstGeom prst="rect">
            <a:avLst/>
          </a:prstGeom>
          <a:solidFill>
            <a:srgbClr val="000000">
              <a:alpha val="4000"/>
            </a:srgbClr>
          </a:solidFill>
          <a:ln/>
        </p:spPr>
      </p:sp>
      <p:sp>
        <p:nvSpPr>
          <p:cNvPr id="18" name="Text 15"/>
          <p:cNvSpPr/>
          <p:nvPr/>
        </p:nvSpPr>
        <p:spPr>
          <a:xfrm>
            <a:off x="898327" y="4381857"/>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Anak perempuan</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6"/>
          <p:cNvSpPr/>
          <p:nvPr/>
        </p:nvSpPr>
        <p:spPr>
          <a:xfrm>
            <a:off x="3483054" y="4381857"/>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1/2 atau 2/3</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7"/>
          <p:cNvSpPr/>
          <p:nvPr/>
        </p:nvSpPr>
        <p:spPr>
          <a:xfrm>
            <a:off x="6063972" y="4381857"/>
            <a:ext cx="2181820" cy="632698"/>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1/2 jika tunggal, 2/3 jika dua atau lebih</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Shape 18"/>
          <p:cNvSpPr/>
          <p:nvPr/>
        </p:nvSpPr>
        <p:spPr>
          <a:xfrm>
            <a:off x="699730" y="5140762"/>
            <a:ext cx="7743706" cy="1201460"/>
          </a:xfrm>
          <a:prstGeom prst="rect">
            <a:avLst/>
          </a:prstGeom>
          <a:solidFill>
            <a:srgbClr val="FFFFFF">
              <a:alpha val="4000"/>
            </a:srgbClr>
          </a:solidFill>
          <a:ln/>
        </p:spPr>
      </p:sp>
      <p:sp>
        <p:nvSpPr>
          <p:cNvPr id="22" name="Text 19"/>
          <p:cNvSpPr/>
          <p:nvPr/>
        </p:nvSpPr>
        <p:spPr>
          <a:xfrm>
            <a:off x="898327" y="5266968"/>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Ayah</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 20"/>
          <p:cNvSpPr/>
          <p:nvPr/>
        </p:nvSpPr>
        <p:spPr>
          <a:xfrm>
            <a:off x="3483054" y="5266968"/>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1/6 + sisa</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 21"/>
          <p:cNvSpPr/>
          <p:nvPr/>
        </p:nvSpPr>
        <p:spPr>
          <a:xfrm>
            <a:off x="6063972" y="5266968"/>
            <a:ext cx="2181820" cy="949047"/>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1/6 jika ada anak laki-laki, 1/6 + sisa jika tidak ada</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Shape 22"/>
          <p:cNvSpPr/>
          <p:nvPr/>
        </p:nvSpPr>
        <p:spPr>
          <a:xfrm>
            <a:off x="699730" y="6342221"/>
            <a:ext cx="7743706" cy="885111"/>
          </a:xfrm>
          <a:prstGeom prst="rect">
            <a:avLst/>
          </a:prstGeom>
          <a:solidFill>
            <a:srgbClr val="000000">
              <a:alpha val="4000"/>
            </a:srgbClr>
          </a:solidFill>
          <a:ln/>
        </p:spPr>
      </p:sp>
      <p:sp>
        <p:nvSpPr>
          <p:cNvPr id="26" name="Text 23"/>
          <p:cNvSpPr/>
          <p:nvPr/>
        </p:nvSpPr>
        <p:spPr>
          <a:xfrm>
            <a:off x="898327" y="6468428"/>
            <a:ext cx="218182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Ibu</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4"/>
          <p:cNvSpPr/>
          <p:nvPr/>
        </p:nvSpPr>
        <p:spPr>
          <a:xfrm>
            <a:off x="3483054" y="6468428"/>
            <a:ext cx="2178010" cy="316349"/>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1/3 atau 1/6</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 25"/>
          <p:cNvSpPr/>
          <p:nvPr/>
        </p:nvSpPr>
        <p:spPr>
          <a:xfrm>
            <a:off x="6063972" y="6468428"/>
            <a:ext cx="2181820" cy="632698"/>
          </a:xfrm>
          <a:prstGeom prst="rect">
            <a:avLst/>
          </a:prstGeom>
          <a:noFill/>
          <a:ln/>
        </p:spPr>
        <p:txBody>
          <a:bodyPr wrap="squar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1/3 jika tidak ada anak, 1/6 jika ada anak</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8175" y="545425"/>
            <a:ext cx="7867650" cy="1215628"/>
          </a:xfrm>
          <a:prstGeom prst="rect">
            <a:avLst/>
          </a:prstGeom>
          <a:noFill/>
          <a:ln/>
        </p:spPr>
        <p:txBody>
          <a:bodyPr wrap="square" lIns="0" tIns="0" rIns="0" bIns="0" rtlCol="0" anchor="t"/>
          <a:lstStyle/>
          <a:p>
            <a:pPr marL="0" indent="0">
              <a:lnSpc>
                <a:spcPts val="4750"/>
              </a:lnSpc>
              <a:buNone/>
            </a:pPr>
            <a:r>
              <a:rPr lang="en-US" sz="3800" b="1" dirty="0">
                <a:solidFill>
                  <a:srgbClr val="FFB393"/>
                </a:solidFill>
                <a:latin typeface="Brygada 1918 Bold" pitchFamily="34" charset="0"/>
                <a:ea typeface="Brygada 1918 Bold" pitchFamily="34" charset="-122"/>
                <a:cs typeface="Brygada 1918 Bold" pitchFamily="34" charset="-120"/>
              </a:rPr>
              <a:t>Pengertian Ilmu Waris atau Ilmu Faraid</a:t>
            </a:r>
            <a:endParaRPr lang="en-US" sz="3800" dirty="0"/>
          </a:p>
        </p:txBody>
      </p:sp>
      <p:sp>
        <p:nvSpPr>
          <p:cNvPr id="4" name="Text 1"/>
          <p:cNvSpPr/>
          <p:nvPr/>
        </p:nvSpPr>
        <p:spPr>
          <a:xfrm>
            <a:off x="638175" y="2034540"/>
            <a:ext cx="7867650" cy="1167289"/>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Ilmu waris atau ilmu faraid adalah ilmu yang mempelajari tentang pembagian harta warisan sesuai dengan ketentuan syariat Islam. Ilmu ini membahas tentang siapa yang berhak menerima warisan, berapa bagian yang diterima, dan bagaimana cara pembagiannya.</a:t>
            </a:r>
            <a:endParaRPr lang="en-US" sz="1400" dirty="0"/>
          </a:p>
        </p:txBody>
      </p:sp>
      <p:sp>
        <p:nvSpPr>
          <p:cNvPr id="5" name="Text 2"/>
          <p:cNvSpPr/>
          <p:nvPr/>
        </p:nvSpPr>
        <p:spPr>
          <a:xfrm>
            <a:off x="638175" y="3406854"/>
            <a:ext cx="7867650" cy="1459111"/>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Prinsip-prinsip dasar ilmu waris dalam Islam meliputi keadilan dalam pembagian, perlindungan hak-hak ahli waris, dan memastikan harta warisan dibagikan sesuai dengan ketentuan Allah SWT. Istilah-istilah penting dalam ilmu waris mencakup muwaris (orang yang meninggalkan warisan), waris (ahli waris), dan tirkah (harta peninggalan).</a:t>
            </a:r>
            <a:endParaRPr lang="en-US" sz="1400" dirty="0"/>
          </a:p>
        </p:txBody>
      </p:sp>
      <p:sp>
        <p:nvSpPr>
          <p:cNvPr id="6" name="Shape 3"/>
          <p:cNvSpPr/>
          <p:nvPr/>
        </p:nvSpPr>
        <p:spPr>
          <a:xfrm>
            <a:off x="638175" y="5070991"/>
            <a:ext cx="3842742" cy="1361361"/>
          </a:xfrm>
          <a:prstGeom prst="roundRect">
            <a:avLst>
              <a:gd name="adj" fmla="val 2009"/>
            </a:avLst>
          </a:prstGeom>
          <a:solidFill>
            <a:srgbClr val="4D1529"/>
          </a:solidFill>
          <a:ln/>
        </p:spPr>
      </p:sp>
      <p:sp>
        <p:nvSpPr>
          <p:cNvPr id="7" name="Text 4"/>
          <p:cNvSpPr/>
          <p:nvPr/>
        </p:nvSpPr>
        <p:spPr>
          <a:xfrm>
            <a:off x="820460" y="5253276"/>
            <a:ext cx="2431256" cy="303848"/>
          </a:xfrm>
          <a:prstGeom prst="rect">
            <a:avLst/>
          </a:prstGeom>
          <a:noFill/>
          <a:ln/>
        </p:spPr>
        <p:txBody>
          <a:bodyPr wrap="none" lIns="0" tIns="0" rIns="0" bIns="0" rtlCol="0" anchor="t"/>
          <a:lstStyle/>
          <a:p>
            <a:pPr marL="0" indent="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Keadilan</a:t>
            </a:r>
            <a:endParaRPr lang="en-US" sz="1900" dirty="0"/>
          </a:p>
        </p:txBody>
      </p:sp>
      <p:sp>
        <p:nvSpPr>
          <p:cNvPr id="8" name="Text 5"/>
          <p:cNvSpPr/>
          <p:nvPr/>
        </p:nvSpPr>
        <p:spPr>
          <a:xfrm>
            <a:off x="820460" y="5666423"/>
            <a:ext cx="3478173"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Pembagian warisan berdasarkan prinsip keadilan sesuai syariat Islam.</a:t>
            </a:r>
            <a:endParaRPr lang="en-US" sz="1400" dirty="0"/>
          </a:p>
        </p:txBody>
      </p:sp>
      <p:sp>
        <p:nvSpPr>
          <p:cNvPr id="9" name="Shape 6"/>
          <p:cNvSpPr/>
          <p:nvPr/>
        </p:nvSpPr>
        <p:spPr>
          <a:xfrm>
            <a:off x="4663202" y="5070991"/>
            <a:ext cx="3842742" cy="1361361"/>
          </a:xfrm>
          <a:prstGeom prst="roundRect">
            <a:avLst>
              <a:gd name="adj" fmla="val 2009"/>
            </a:avLst>
          </a:prstGeom>
          <a:solidFill>
            <a:srgbClr val="4D1529"/>
          </a:solidFill>
          <a:ln/>
        </p:spPr>
      </p:sp>
      <p:sp>
        <p:nvSpPr>
          <p:cNvPr id="10" name="Text 7"/>
          <p:cNvSpPr/>
          <p:nvPr/>
        </p:nvSpPr>
        <p:spPr>
          <a:xfrm>
            <a:off x="4845487" y="5253276"/>
            <a:ext cx="2431256" cy="303848"/>
          </a:xfrm>
          <a:prstGeom prst="rect">
            <a:avLst/>
          </a:prstGeom>
          <a:noFill/>
          <a:ln/>
        </p:spPr>
        <p:txBody>
          <a:bodyPr wrap="none" lIns="0" tIns="0" rIns="0" bIns="0" rtlCol="0" anchor="t"/>
          <a:lstStyle/>
          <a:p>
            <a:pPr marL="0" indent="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Perlindungan Hak</a:t>
            </a:r>
            <a:endParaRPr lang="en-US" sz="1900" dirty="0"/>
          </a:p>
        </p:txBody>
      </p:sp>
      <p:sp>
        <p:nvSpPr>
          <p:cNvPr id="11" name="Text 8"/>
          <p:cNvSpPr/>
          <p:nvPr/>
        </p:nvSpPr>
        <p:spPr>
          <a:xfrm>
            <a:off x="4845487" y="5666423"/>
            <a:ext cx="3478173" cy="583644"/>
          </a:xfrm>
          <a:prstGeom prst="rect">
            <a:avLst/>
          </a:prstGeom>
          <a:noFill/>
          <a:ln/>
        </p:spPr>
        <p:txBody>
          <a:bodyPr wrap="squar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Menjamin hak-hak ahli waris sesuai ketentuan yang telah ditetapkan.</a:t>
            </a:r>
            <a:endParaRPr lang="en-US" sz="1400" dirty="0"/>
          </a:p>
        </p:txBody>
      </p:sp>
      <p:sp>
        <p:nvSpPr>
          <p:cNvPr id="12" name="Shape 9"/>
          <p:cNvSpPr/>
          <p:nvPr/>
        </p:nvSpPr>
        <p:spPr>
          <a:xfrm>
            <a:off x="638175" y="6614636"/>
            <a:ext cx="7867650" cy="1069538"/>
          </a:xfrm>
          <a:prstGeom prst="roundRect">
            <a:avLst>
              <a:gd name="adj" fmla="val 2557"/>
            </a:avLst>
          </a:prstGeom>
          <a:solidFill>
            <a:srgbClr val="4D1529"/>
          </a:solidFill>
          <a:ln/>
        </p:spPr>
      </p:sp>
      <p:sp>
        <p:nvSpPr>
          <p:cNvPr id="13" name="Text 10"/>
          <p:cNvSpPr/>
          <p:nvPr/>
        </p:nvSpPr>
        <p:spPr>
          <a:xfrm>
            <a:off x="820460" y="6796921"/>
            <a:ext cx="2431256" cy="303848"/>
          </a:xfrm>
          <a:prstGeom prst="rect">
            <a:avLst/>
          </a:prstGeom>
          <a:noFill/>
          <a:ln/>
        </p:spPr>
        <p:txBody>
          <a:bodyPr wrap="none" lIns="0" tIns="0" rIns="0" bIns="0" rtlCol="0" anchor="t"/>
          <a:lstStyle/>
          <a:p>
            <a:pPr marL="0" indent="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Ketaatan</a:t>
            </a:r>
            <a:endParaRPr lang="en-US" sz="1900" dirty="0"/>
          </a:p>
        </p:txBody>
      </p:sp>
      <p:sp>
        <p:nvSpPr>
          <p:cNvPr id="14" name="Text 11"/>
          <p:cNvSpPr/>
          <p:nvPr/>
        </p:nvSpPr>
        <p:spPr>
          <a:xfrm>
            <a:off x="820460" y="7210068"/>
            <a:ext cx="7503081" cy="291822"/>
          </a:xfrm>
          <a:prstGeom prst="rect">
            <a:avLst/>
          </a:prstGeom>
          <a:noFill/>
          <a:ln/>
        </p:spPr>
        <p:txBody>
          <a:bodyPr wrap="none" lIns="0" tIns="0" rIns="0" bIns="0" rtlCol="0" anchor="t"/>
          <a:lstStyle/>
          <a:p>
            <a:pPr marL="0" indent="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Pembagian warisan sebagai bentuk ketaatan kepada perintah Allah SWT.</a:t>
            </a:r>
            <a:endParaRPr lang="en-US"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60108"/>
            <a:ext cx="8221147"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Ashabah: Pengertian dan Jenis</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93790" y="2277666"/>
            <a:ext cx="510302" cy="510302"/>
          </a:xfrm>
          <a:prstGeom prst="roundRect">
            <a:avLst>
              <a:gd name="adj" fmla="val 6667"/>
            </a:avLst>
          </a:prstGeom>
          <a:solidFill>
            <a:srgbClr val="433550"/>
          </a:solidFill>
          <a:ln/>
        </p:spPr>
      </p:sp>
      <p:sp>
        <p:nvSpPr>
          <p:cNvPr id="4" name="Text 2"/>
          <p:cNvSpPr/>
          <p:nvPr/>
        </p:nvSpPr>
        <p:spPr>
          <a:xfrm>
            <a:off x="963811" y="2362676"/>
            <a:ext cx="170140"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1</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1530906" y="22776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Pengertian Ashabah</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4"/>
          <p:cNvSpPr/>
          <p:nvPr/>
        </p:nvSpPr>
        <p:spPr>
          <a:xfrm>
            <a:off x="1530906" y="2768084"/>
            <a:ext cx="5670947"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Ashabah adalah ahli waris yang tidak memiliki bagian tertentu dalam Al-Qur'an atau Sunnah. Mereka berhak menerima sisa harta warisan setelah dibagikan kepada Ashabul Furudh. Jika tidak ada Ashabul Furudh, Ashabah berhak atas seluruh harta warisan.</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hape 5"/>
          <p:cNvSpPr/>
          <p:nvPr/>
        </p:nvSpPr>
        <p:spPr>
          <a:xfrm>
            <a:off x="7428667" y="2277666"/>
            <a:ext cx="510302" cy="510302"/>
          </a:xfrm>
          <a:prstGeom prst="roundRect">
            <a:avLst>
              <a:gd name="adj" fmla="val 6667"/>
            </a:avLst>
          </a:prstGeom>
          <a:solidFill>
            <a:srgbClr val="433550"/>
          </a:solidFill>
          <a:ln/>
        </p:spPr>
      </p:sp>
      <p:sp>
        <p:nvSpPr>
          <p:cNvPr id="8" name="Text 6"/>
          <p:cNvSpPr/>
          <p:nvPr/>
        </p:nvSpPr>
        <p:spPr>
          <a:xfrm>
            <a:off x="7598688" y="2362676"/>
            <a:ext cx="170140"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2</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7"/>
          <p:cNvSpPr/>
          <p:nvPr/>
        </p:nvSpPr>
        <p:spPr>
          <a:xfrm>
            <a:off x="8165783" y="227766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Ashabah Bin Nafsi</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8"/>
          <p:cNvSpPr/>
          <p:nvPr/>
        </p:nvSpPr>
        <p:spPr>
          <a:xfrm>
            <a:off x="8165783" y="2768084"/>
            <a:ext cx="5670947"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Ini adalah Ashabah yang berhak atas warisan karena dirinya sendiri, tanpa perantara orang lain. Contohnya adalah anak laki-laki, cucu laki-laki dari anak laki-laki, ayah, dan saudara laki-laki kandung.</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9"/>
          <p:cNvSpPr/>
          <p:nvPr/>
        </p:nvSpPr>
        <p:spPr>
          <a:xfrm>
            <a:off x="793790" y="5064562"/>
            <a:ext cx="510302" cy="510302"/>
          </a:xfrm>
          <a:prstGeom prst="roundRect">
            <a:avLst>
              <a:gd name="adj" fmla="val 6667"/>
            </a:avLst>
          </a:prstGeom>
          <a:solidFill>
            <a:srgbClr val="433550"/>
          </a:solidFill>
          <a:ln/>
        </p:spPr>
      </p:sp>
      <p:sp>
        <p:nvSpPr>
          <p:cNvPr id="12" name="Text 10"/>
          <p:cNvSpPr/>
          <p:nvPr/>
        </p:nvSpPr>
        <p:spPr>
          <a:xfrm>
            <a:off x="963811" y="5149572"/>
            <a:ext cx="170140"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3</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1530906" y="506456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Ashabah Bil Ghair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1530906" y="5554980"/>
            <a:ext cx="5670947"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Ini adalah ahli waris perempuan yang menjadi Ashabah karena bersama dengan saudara laki-lakinya. Contohnya adalah anak perempuan yang bersama anak laki-laki, atau saudara perempuan kandung bersama saudara laki-laki kandung.</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hape 13"/>
          <p:cNvSpPr/>
          <p:nvPr/>
        </p:nvSpPr>
        <p:spPr>
          <a:xfrm>
            <a:off x="7428667" y="5064562"/>
            <a:ext cx="510302" cy="510302"/>
          </a:xfrm>
          <a:prstGeom prst="roundRect">
            <a:avLst>
              <a:gd name="adj" fmla="val 6667"/>
            </a:avLst>
          </a:prstGeom>
          <a:solidFill>
            <a:srgbClr val="433550"/>
          </a:solidFill>
          <a:ln/>
        </p:spPr>
      </p:sp>
      <p:sp>
        <p:nvSpPr>
          <p:cNvPr id="16" name="Text 14"/>
          <p:cNvSpPr/>
          <p:nvPr/>
        </p:nvSpPr>
        <p:spPr>
          <a:xfrm>
            <a:off x="7598688" y="5149572"/>
            <a:ext cx="170140"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4</a:t>
            </a:r>
            <a:endParaRPr kumimoji="0" lang="en-US" sz="2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8165783" y="5064562"/>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Ashabah Ma'al Ghair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8165783" y="5554980"/>
            <a:ext cx="5670947" cy="181451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Ini adalah saudara perempuan (kandung atau seayah) yang menjadi Ashabah karena bersama dengan anak perempuan atau cucu perempuan dari anak laki-laki. Mereka mendapat sisa harta setelah bagian anak atau cucu perempuan.</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9020" y="572810"/>
            <a:ext cx="5207675" cy="650915"/>
          </a:xfrm>
          <a:prstGeom prst="rect">
            <a:avLst/>
          </a:prstGeom>
          <a:noFill/>
          <a:ln/>
        </p:spPr>
        <p:txBody>
          <a:bodyPr wrap="none" lIns="0" tIns="0" rIns="0" bIns="0" rtlCol="0" anchor="t"/>
          <a:lstStyle/>
          <a:p>
            <a:pPr marL="0" marR="0" lvl="0" indent="0" algn="l" defTabSz="914400" rtl="0" eaLnBrk="1" fontAlgn="auto" latinLnBrk="0" hangingPunct="1">
              <a:lnSpc>
                <a:spcPts val="5100"/>
              </a:lnSpc>
              <a:spcBef>
                <a:spcPts val="0"/>
              </a:spcBef>
              <a:spcAft>
                <a:spcPts val="0"/>
              </a:spcAft>
              <a:buClrTx/>
              <a:buSzTx/>
              <a:buFontTx/>
              <a:buNone/>
              <a:tabLst/>
              <a:defRPr/>
            </a:pPr>
            <a:r>
              <a:rPr kumimoji="0" lang="en-US" sz="410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Hak Waris Ashabah</a:t>
            </a:r>
            <a:endParaRPr kumimoji="0" lang="en-US" sz="4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1030010" y="1640324"/>
            <a:ext cx="22860" cy="6017181"/>
          </a:xfrm>
          <a:prstGeom prst="roundRect">
            <a:avLst>
              <a:gd name="adj" fmla="val 136687"/>
            </a:avLst>
          </a:prstGeom>
          <a:solidFill>
            <a:srgbClr val="5C4E69"/>
          </a:solidFill>
          <a:ln/>
        </p:spPr>
      </p:sp>
      <p:sp>
        <p:nvSpPr>
          <p:cNvPr id="4" name="Shape 2"/>
          <p:cNvSpPr/>
          <p:nvPr/>
        </p:nvSpPr>
        <p:spPr>
          <a:xfrm>
            <a:off x="1252895" y="2097524"/>
            <a:ext cx="729020" cy="22860"/>
          </a:xfrm>
          <a:prstGeom prst="roundRect">
            <a:avLst>
              <a:gd name="adj" fmla="val 136687"/>
            </a:avLst>
          </a:prstGeom>
          <a:solidFill>
            <a:srgbClr val="5C4E69"/>
          </a:solidFill>
          <a:ln/>
        </p:spPr>
      </p:sp>
      <p:sp>
        <p:nvSpPr>
          <p:cNvPr id="5" name="Shape 3"/>
          <p:cNvSpPr/>
          <p:nvPr/>
        </p:nvSpPr>
        <p:spPr>
          <a:xfrm>
            <a:off x="807125" y="1874639"/>
            <a:ext cx="468630" cy="468630"/>
          </a:xfrm>
          <a:prstGeom prst="roundRect">
            <a:avLst>
              <a:gd name="adj" fmla="val 6668"/>
            </a:avLst>
          </a:prstGeom>
          <a:solidFill>
            <a:srgbClr val="433550"/>
          </a:solidFill>
          <a:ln/>
        </p:spPr>
      </p:sp>
      <p:sp>
        <p:nvSpPr>
          <p:cNvPr id="6" name="Text 4"/>
          <p:cNvSpPr/>
          <p:nvPr/>
        </p:nvSpPr>
        <p:spPr>
          <a:xfrm>
            <a:off x="963335" y="1952744"/>
            <a:ext cx="156210" cy="312420"/>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1</a:t>
            </a:r>
            <a:endParaRPr kumimoji="0" lang="en-US" sz="2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5"/>
          <p:cNvSpPr/>
          <p:nvPr/>
        </p:nvSpPr>
        <p:spPr>
          <a:xfrm>
            <a:off x="2187059" y="1848564"/>
            <a:ext cx="2603778" cy="325398"/>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Prioritas Ashabah</a:t>
            </a:r>
            <a:endParaRPr kumimoji="0" lang="en-US" sz="2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187059" y="2298859"/>
            <a:ext cx="11714321" cy="1000125"/>
          </a:xfrm>
          <a:prstGeom prst="rect">
            <a:avLst/>
          </a:prstGeom>
          <a:noFill/>
          <a:ln/>
        </p:spPr>
        <p:txBody>
          <a:bodyPr wrap="squar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Urutan prioritas Ashabah dalam menerima warisan adalah: (1) Anak dan keturunan laki-laki, (2) Ayah dan kakek, (3) Saudara laki-laki dan keturunannya, (4) Paman dan keturunannya. Ashabah yang lebih dekat hubungannya dengan pewaris akan menghijab Ashabah yang lebih jauh.</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1252895" y="4172664"/>
            <a:ext cx="729020" cy="22860"/>
          </a:xfrm>
          <a:prstGeom prst="roundRect">
            <a:avLst>
              <a:gd name="adj" fmla="val 136687"/>
            </a:avLst>
          </a:prstGeom>
          <a:solidFill>
            <a:srgbClr val="5C4E69"/>
          </a:solidFill>
          <a:ln/>
        </p:spPr>
      </p:sp>
      <p:sp>
        <p:nvSpPr>
          <p:cNvPr id="10" name="Shape 8"/>
          <p:cNvSpPr/>
          <p:nvPr/>
        </p:nvSpPr>
        <p:spPr>
          <a:xfrm>
            <a:off x="807125" y="3949779"/>
            <a:ext cx="468630" cy="468630"/>
          </a:xfrm>
          <a:prstGeom prst="roundRect">
            <a:avLst>
              <a:gd name="adj" fmla="val 6668"/>
            </a:avLst>
          </a:prstGeom>
          <a:solidFill>
            <a:srgbClr val="433550"/>
          </a:solidFill>
          <a:ln/>
        </p:spPr>
      </p:sp>
      <p:sp>
        <p:nvSpPr>
          <p:cNvPr id="11" name="Text 9"/>
          <p:cNvSpPr/>
          <p:nvPr/>
        </p:nvSpPr>
        <p:spPr>
          <a:xfrm>
            <a:off x="963335" y="4027884"/>
            <a:ext cx="156210" cy="312420"/>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2</a:t>
            </a:r>
            <a:endParaRPr kumimoji="0" lang="en-US" sz="2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2187059" y="3923705"/>
            <a:ext cx="2603778" cy="325398"/>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Pembagian Harta</a:t>
            </a:r>
            <a:endParaRPr kumimoji="0" lang="en-US" sz="2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11"/>
          <p:cNvSpPr/>
          <p:nvPr/>
        </p:nvSpPr>
        <p:spPr>
          <a:xfrm>
            <a:off x="2187059" y="4373999"/>
            <a:ext cx="11714321" cy="1000125"/>
          </a:xfrm>
          <a:prstGeom prst="rect">
            <a:avLst/>
          </a:prstGeom>
          <a:noFill/>
          <a:ln/>
        </p:spPr>
        <p:txBody>
          <a:bodyPr wrap="squar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Jika terdapat beberapa Ashabah dalam satu tingkatan, harta dibagi sama rata di antara mereka jika semuanya laki-laki. Jika terdapat laki-laki dan perempuan, maka bagian laki-laki adalah dua kali bagian perempuan, sesuai dengan prinsip "li adz-dzakari mitslu hadzhi al-untsayain".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hape 12"/>
          <p:cNvSpPr/>
          <p:nvPr/>
        </p:nvSpPr>
        <p:spPr>
          <a:xfrm>
            <a:off x="1252895" y="6247805"/>
            <a:ext cx="729020" cy="22860"/>
          </a:xfrm>
          <a:prstGeom prst="roundRect">
            <a:avLst>
              <a:gd name="adj" fmla="val 136687"/>
            </a:avLst>
          </a:prstGeom>
          <a:solidFill>
            <a:srgbClr val="5C4E69"/>
          </a:solidFill>
          <a:ln/>
        </p:spPr>
      </p:sp>
      <p:sp>
        <p:nvSpPr>
          <p:cNvPr id="15" name="Shape 13"/>
          <p:cNvSpPr/>
          <p:nvPr/>
        </p:nvSpPr>
        <p:spPr>
          <a:xfrm>
            <a:off x="807125" y="6024920"/>
            <a:ext cx="468630" cy="468630"/>
          </a:xfrm>
          <a:prstGeom prst="roundRect">
            <a:avLst>
              <a:gd name="adj" fmla="val 6668"/>
            </a:avLst>
          </a:prstGeom>
          <a:solidFill>
            <a:srgbClr val="433550"/>
          </a:solidFill>
          <a:ln/>
        </p:spPr>
      </p:sp>
      <p:sp>
        <p:nvSpPr>
          <p:cNvPr id="16" name="Text 14"/>
          <p:cNvSpPr/>
          <p:nvPr/>
        </p:nvSpPr>
        <p:spPr>
          <a:xfrm>
            <a:off x="963335" y="6103025"/>
            <a:ext cx="156210" cy="312420"/>
          </a:xfrm>
          <a:prstGeom prst="rect">
            <a:avLst/>
          </a:prstGeom>
          <a:noFill/>
          <a:ln/>
        </p:spPr>
        <p:txBody>
          <a:bodyPr wrap="none" lIns="0" tIns="0" rIns="0" bIns="0" rtlCol="0" anchor="t"/>
          <a:lstStyle/>
          <a:p>
            <a:pPr marL="0" marR="0" lvl="0" indent="0" algn="ctr" defTabSz="914400" rtl="0" eaLnBrk="1" fontAlgn="auto" latinLnBrk="0" hangingPunct="1">
              <a:lnSpc>
                <a:spcPts val="245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3</a:t>
            </a:r>
            <a:endParaRPr kumimoji="0" lang="en-US" sz="2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5"/>
          <p:cNvSpPr/>
          <p:nvPr/>
        </p:nvSpPr>
        <p:spPr>
          <a:xfrm>
            <a:off x="2187059" y="5998845"/>
            <a:ext cx="3774043" cy="325398"/>
          </a:xfrm>
          <a:prstGeom prst="rect">
            <a:avLst/>
          </a:prstGeom>
          <a:noFill/>
          <a:ln/>
        </p:spPr>
        <p:txBody>
          <a:bodyPr wrap="none" lIns="0" tIns="0" rIns="0" bIns="0" rtlCol="0" anchor="t"/>
          <a:lstStyle/>
          <a:p>
            <a:pPr marL="0" marR="0" lvl="0" indent="0" algn="l" defTabSz="914400" rtl="0" eaLnBrk="1" fontAlgn="auto" latinLnBrk="0" hangingPunct="1">
              <a:lnSpc>
                <a:spcPts val="2550"/>
              </a:lnSpc>
              <a:spcBef>
                <a:spcPts val="0"/>
              </a:spcBef>
              <a:spcAft>
                <a:spcPts val="0"/>
              </a:spcAft>
              <a:buClrTx/>
              <a:buSzTx/>
              <a:buFontTx/>
              <a:buNone/>
              <a:tabLst/>
              <a:defRPr/>
            </a:pPr>
            <a:r>
              <a:rPr kumimoji="0" lang="en-US" sz="20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Ashabah sebagai Penerima Sisa</a:t>
            </a:r>
            <a:endParaRPr kumimoji="0" lang="en-US" sz="2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 16"/>
          <p:cNvSpPr/>
          <p:nvPr/>
        </p:nvSpPr>
        <p:spPr>
          <a:xfrm>
            <a:off x="2187059" y="6449139"/>
            <a:ext cx="11714321" cy="1000125"/>
          </a:xfrm>
          <a:prstGeom prst="rect">
            <a:avLst/>
          </a:prstGeom>
          <a:noFill/>
          <a:ln/>
        </p:spPr>
        <p:txBody>
          <a:bodyPr wrap="square" lIns="0" tIns="0" rIns="0" bIns="0" rtlCol="0" anchor="t"/>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Setelah Ashabul Furudh menerima bagian mereka, sisa harta warisan diberikan kepada Ashabah. Jika tidak ada sisa harta, maka Ashabah tidak mendapatkan bagian, kecuali jika Ashabah tersebut adalah ayah atau kakek yang juga berhak atas bagian Ashabul Furudh.</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6882" y="779264"/>
            <a:ext cx="7393900" cy="684728"/>
          </a:xfrm>
          <a:prstGeom prst="rect">
            <a:avLst/>
          </a:prstGeom>
          <a:noFill/>
          <a:ln/>
        </p:spPr>
        <p:txBody>
          <a:bodyPr wrap="none" lIns="0" tIns="0" rIns="0" bIns="0" rtlCol="0" anchor="t"/>
          <a:lstStyle/>
          <a:p>
            <a:pPr marL="0" marR="0" lvl="0" indent="0" algn="l" defTabSz="914400" rtl="0" eaLnBrk="1" fontAlgn="auto" latinLnBrk="0" hangingPunct="1">
              <a:lnSpc>
                <a:spcPts val="535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Hujub: Pengertian dan Jenis</a:t>
            </a:r>
            <a:endParaRPr kumimoji="0" lang="en-US" sz="4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hape 1"/>
          <p:cNvSpPr/>
          <p:nvPr/>
        </p:nvSpPr>
        <p:spPr>
          <a:xfrm>
            <a:off x="766882" y="1902143"/>
            <a:ext cx="6438781" cy="3015020"/>
          </a:xfrm>
          <a:prstGeom prst="roundRect">
            <a:avLst>
              <a:gd name="adj" fmla="val 1090"/>
            </a:avLst>
          </a:prstGeom>
          <a:solidFill>
            <a:srgbClr val="433550"/>
          </a:solidFill>
          <a:ln/>
        </p:spPr>
      </p:sp>
      <p:sp>
        <p:nvSpPr>
          <p:cNvPr id="4" name="Text 2"/>
          <p:cNvSpPr/>
          <p:nvPr/>
        </p:nvSpPr>
        <p:spPr>
          <a:xfrm>
            <a:off x="985957" y="2121218"/>
            <a:ext cx="2738914" cy="342305"/>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Pengertian Hujub</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985957" y="2594967"/>
            <a:ext cx="6000631" cy="210312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Hujub adalah terhalangnya seseorang dari menerima warisan, baik secara keseluruhan maupun sebagian, karena adanya ahli waris lain yang lebih berhak. Konsep ini penting untuk memastikan distribusi warisan yang adil sesuai dengan kedekatan hubungan dan tingkat tanggung jawab terhadap pewaris.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7424737" y="1902143"/>
            <a:ext cx="6438781" cy="3015020"/>
          </a:xfrm>
          <a:prstGeom prst="roundRect">
            <a:avLst>
              <a:gd name="adj" fmla="val 1090"/>
            </a:avLst>
          </a:prstGeom>
          <a:solidFill>
            <a:srgbClr val="433550"/>
          </a:solidFill>
          <a:ln/>
        </p:spPr>
      </p:sp>
      <p:sp>
        <p:nvSpPr>
          <p:cNvPr id="7" name="Text 5"/>
          <p:cNvSpPr/>
          <p:nvPr/>
        </p:nvSpPr>
        <p:spPr>
          <a:xfrm>
            <a:off x="7643813" y="2121218"/>
            <a:ext cx="2738914" cy="342305"/>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Hujub Hirman</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7643813" y="2594967"/>
            <a:ext cx="6000631" cy="140208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Hujub Hirman adalah penghalangan total di mana seorang ahli waris tidak mendapatkan bagian sama sekali karena adanya ahli waris lain. Contohnya, saudara laki-laki terhijab oleh anak laki-laki pewaris.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766882" y="5136237"/>
            <a:ext cx="6438781" cy="2313980"/>
          </a:xfrm>
          <a:prstGeom prst="roundRect">
            <a:avLst>
              <a:gd name="adj" fmla="val 1420"/>
            </a:avLst>
          </a:prstGeom>
          <a:solidFill>
            <a:srgbClr val="433550"/>
          </a:solidFill>
          <a:ln/>
        </p:spPr>
      </p:sp>
      <p:sp>
        <p:nvSpPr>
          <p:cNvPr id="10" name="Text 8"/>
          <p:cNvSpPr/>
          <p:nvPr/>
        </p:nvSpPr>
        <p:spPr>
          <a:xfrm>
            <a:off x="985957" y="5355312"/>
            <a:ext cx="2738914" cy="342305"/>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Hujub Nuqshan</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9"/>
          <p:cNvSpPr/>
          <p:nvPr/>
        </p:nvSpPr>
        <p:spPr>
          <a:xfrm>
            <a:off x="985957" y="5829062"/>
            <a:ext cx="6000631" cy="140208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Hujub Nuqshan adalah pengurangan bagian warisan seorang ahli waris karena adanya ahli waris lain. Misalnya, bagian suami berkurang dari 1/2 menjadi 1/4 jika pewaris memiliki anak.</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10"/>
          <p:cNvSpPr/>
          <p:nvPr/>
        </p:nvSpPr>
        <p:spPr>
          <a:xfrm>
            <a:off x="7424737" y="5136237"/>
            <a:ext cx="6438781" cy="2313980"/>
          </a:xfrm>
          <a:prstGeom prst="roundRect">
            <a:avLst>
              <a:gd name="adj" fmla="val 1420"/>
            </a:avLst>
          </a:prstGeom>
          <a:solidFill>
            <a:srgbClr val="433550"/>
          </a:solidFill>
          <a:ln/>
        </p:spPr>
      </p:sp>
      <p:sp>
        <p:nvSpPr>
          <p:cNvPr id="13" name="Text 11"/>
          <p:cNvSpPr/>
          <p:nvPr/>
        </p:nvSpPr>
        <p:spPr>
          <a:xfrm>
            <a:off x="7643813" y="5355312"/>
            <a:ext cx="4792385" cy="342305"/>
          </a:xfrm>
          <a:prstGeom prst="rect">
            <a:avLst/>
          </a:prstGeom>
          <a:noFill/>
          <a:ln/>
        </p:spPr>
        <p:txBody>
          <a:bodyPr wrap="none" lIns="0" tIns="0" rIns="0" bIns="0" rtlCol="0" anchor="t"/>
          <a:lstStyle/>
          <a:p>
            <a:pPr marL="0" marR="0" lvl="0" indent="0" algn="l" defTabSz="914400" rtl="0" eaLnBrk="1" fontAlgn="auto" latinLnBrk="0" hangingPunct="1">
              <a:lnSpc>
                <a:spcPts val="2650"/>
              </a:lnSpc>
              <a:spcBef>
                <a:spcPts val="0"/>
              </a:spcBef>
              <a:spcAft>
                <a:spcPts val="0"/>
              </a:spcAft>
              <a:buClrTx/>
              <a:buSzTx/>
              <a:buFontTx/>
              <a:buNone/>
              <a:tabLst/>
              <a:defRPr/>
            </a:pPr>
            <a:r>
              <a:rPr kumimoji="0" lang="en-US" sz="21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Ahli Waris yang Tidak Dapat Dihijab</a:t>
            </a:r>
            <a:endParaRPr kumimoji="0" lang="en-US" sz="21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7643813" y="5829062"/>
            <a:ext cx="6000631" cy="1402080"/>
          </a:xfrm>
          <a:prstGeom prst="rect">
            <a:avLst/>
          </a:prstGeom>
          <a:noFill/>
          <a:ln/>
        </p:spPr>
        <p:txBody>
          <a:bodyPr wrap="squar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Terdapat enam ahli waris yang tidak dapat terhijab hirman: anak laki-laki, anak perempuan, ayah, ibu, suami, dan istri. Mereka selalu mendapat bagian warisan, meskipun bagiannya mungkin berkurang (hujub nuqshan).</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18210"/>
            <a:ext cx="7937659"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Aul: Pengertian dan Aplikasi</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793790" y="2080617"/>
            <a:ext cx="4347567" cy="907256"/>
          </a:xfrm>
          <a:prstGeom prst="rect">
            <a:avLst/>
          </a:prstGeom>
        </p:spPr>
      </p:pic>
      <p:sp>
        <p:nvSpPr>
          <p:cNvPr id="4" name="Text 1"/>
          <p:cNvSpPr/>
          <p:nvPr/>
        </p:nvSpPr>
        <p:spPr>
          <a:xfrm>
            <a:off x="1020604" y="33280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Pengertian Aul</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1020604" y="3818453"/>
            <a:ext cx="3893939" cy="3266123"/>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Aul adalah metode yang digunakan ketika jumlah bagian para Ashabul Furudh melebihi keseluruhan harta warisan. Dalam situasi ini, angka penyebut dalam pecahan warisan ditingkatkan agar sesuai dengan jumlah pembilang, sehingga semua ahli waris mendapat pengurangan secara proporsional.</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1" descr="preencoded.png"/>
          <p:cNvPicPr>
            <a:picLocks noChangeAspect="1"/>
          </p:cNvPicPr>
          <p:nvPr/>
        </p:nvPicPr>
        <p:blipFill>
          <a:blip r:embed="rId4"/>
          <a:stretch>
            <a:fillRect/>
          </a:stretch>
        </p:blipFill>
        <p:spPr>
          <a:xfrm>
            <a:off x="5141357" y="2080617"/>
            <a:ext cx="4347567" cy="907256"/>
          </a:xfrm>
          <a:prstGeom prst="rect">
            <a:avLst/>
          </a:prstGeom>
        </p:spPr>
      </p:pic>
      <p:sp>
        <p:nvSpPr>
          <p:cNvPr id="7" name="Text 3"/>
          <p:cNvSpPr/>
          <p:nvPr/>
        </p:nvSpPr>
        <p:spPr>
          <a:xfrm>
            <a:off x="5368171" y="33280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Proses Aul</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4"/>
          <p:cNvSpPr/>
          <p:nvPr/>
        </p:nvSpPr>
        <p:spPr>
          <a:xfrm>
            <a:off x="5368171" y="3818453"/>
            <a:ext cx="3893939"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Langkah-langkah dalam Aul: (1) Menentukan bagian masing-masing Ashabul Furudh, (2) Menjumlahkan semua bagian, (3) Jika jumlah melebihi satu, penyebut dinaikkan ke angka jumlah tersebut, (4) Bagian masing-masing ahli waris dihitung ulang berdasarkan penyebut baru.</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 2" descr="preencoded.png"/>
          <p:cNvPicPr>
            <a:picLocks noChangeAspect="1"/>
          </p:cNvPicPr>
          <p:nvPr/>
        </p:nvPicPr>
        <p:blipFill>
          <a:blip r:embed="rId5"/>
          <a:stretch>
            <a:fillRect/>
          </a:stretch>
        </p:blipFill>
        <p:spPr>
          <a:xfrm>
            <a:off x="9488924" y="2080617"/>
            <a:ext cx="4347567" cy="907256"/>
          </a:xfrm>
          <a:prstGeom prst="rect">
            <a:avLst/>
          </a:prstGeom>
        </p:spPr>
      </p:pic>
      <p:sp>
        <p:nvSpPr>
          <p:cNvPr id="10" name="Text 5"/>
          <p:cNvSpPr/>
          <p:nvPr/>
        </p:nvSpPr>
        <p:spPr>
          <a:xfrm>
            <a:off x="9715738" y="3328035"/>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Contoh Aplikasi Aul</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6"/>
          <p:cNvSpPr/>
          <p:nvPr/>
        </p:nvSpPr>
        <p:spPr>
          <a:xfrm>
            <a:off x="9715738" y="3818453"/>
            <a:ext cx="3893939" cy="290322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Misalnya, seorang wanita meninggal meninggalkan suami (1/2), dua saudara perempuan kandung (2/3), dan ibu (1/3). Jumlah bagian adalah 1/2 + 2/3 + 1/3 = 3/2. Penyebut dinaikkan dari 6 menjadi 9, sehingga bagian suami menjadi 3/9, dua saudara perempuan 4/9, dan ibu 2/9.</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2322" y="759143"/>
            <a:ext cx="7732157" cy="1260872"/>
          </a:xfrm>
          <a:prstGeom prst="rect">
            <a:avLst/>
          </a:prstGeom>
          <a:noFill/>
          <a:ln/>
        </p:spPr>
        <p:txBody>
          <a:bodyPr wrap="square" lIns="0" tIns="0" rIns="0" bIns="0" rtlCol="0" anchor="t"/>
          <a:lstStyle/>
          <a:p>
            <a:pPr marL="0" marR="0" lvl="0" indent="0" algn="l" defTabSz="914400" rtl="0" eaLnBrk="1" fontAlgn="auto" latinLnBrk="0" hangingPunct="1">
              <a:lnSpc>
                <a:spcPts val="4950"/>
              </a:lnSpc>
              <a:spcBef>
                <a:spcPts val="0"/>
              </a:spcBef>
              <a:spcAft>
                <a:spcPts val="0"/>
              </a:spcAft>
              <a:buClrTx/>
              <a:buSzTx/>
              <a:buFontTx/>
              <a:buNone/>
              <a:tabLst/>
              <a:defRPr/>
            </a:pPr>
            <a:r>
              <a:rPr kumimoji="0" lang="en-US" sz="3950" b="1" i="0" u="none" strike="noStrike" kern="1200" cap="none" spc="0" normalizeH="0" baseline="0" noProof="0" dirty="0">
                <a:ln>
                  <a:noFill/>
                </a:ln>
                <a:solidFill>
                  <a:srgbClr val="F94CAF"/>
                </a:solidFill>
                <a:effectLst/>
                <a:uLnTx/>
                <a:uFillTx/>
                <a:latin typeface="Inconsolata Bold" pitchFamily="34" charset="0"/>
                <a:ea typeface="Inconsolata Bold" pitchFamily="34" charset="-122"/>
                <a:cs typeface="Inconsolata Bold" pitchFamily="34" charset="-120"/>
              </a:rPr>
              <a:t>Kesimpulan dan Pentingnya Pemahaman Warisan dalam Islam</a:t>
            </a:r>
            <a:endParaRPr kumimoji="0" lang="en-US" sz="3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1" descr="preencoded.png"/>
          <p:cNvPicPr>
            <a:picLocks noChangeAspect="1"/>
          </p:cNvPicPr>
          <p:nvPr/>
        </p:nvPicPr>
        <p:blipFill>
          <a:blip r:embed="rId4"/>
          <a:stretch>
            <a:fillRect/>
          </a:stretch>
        </p:blipFill>
        <p:spPr>
          <a:xfrm>
            <a:off x="6192322" y="2322552"/>
            <a:ext cx="504230" cy="504230"/>
          </a:xfrm>
          <a:prstGeom prst="rect">
            <a:avLst/>
          </a:prstGeom>
        </p:spPr>
      </p:pic>
      <p:sp>
        <p:nvSpPr>
          <p:cNvPr id="5" name="Text 1"/>
          <p:cNvSpPr/>
          <p:nvPr/>
        </p:nvSpPr>
        <p:spPr>
          <a:xfrm>
            <a:off x="6192322" y="3028474"/>
            <a:ext cx="2521506" cy="31515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Keadilan</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2"/>
          <p:cNvSpPr/>
          <p:nvPr/>
        </p:nvSpPr>
        <p:spPr>
          <a:xfrm>
            <a:off x="6192322" y="3464600"/>
            <a:ext cx="3714750" cy="96797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Sistem waris Islam menjamin distribusi harta yang adil sesuai dengan hak dan tanggung jawab setiap ahli waris.</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2" descr="preencoded.png"/>
          <p:cNvPicPr>
            <a:picLocks noChangeAspect="1"/>
          </p:cNvPicPr>
          <p:nvPr/>
        </p:nvPicPr>
        <p:blipFill>
          <a:blip r:embed="rId4"/>
          <a:stretch>
            <a:fillRect/>
          </a:stretch>
        </p:blipFill>
        <p:spPr>
          <a:xfrm>
            <a:off x="10209609" y="2322552"/>
            <a:ext cx="504230" cy="504230"/>
          </a:xfrm>
          <a:prstGeom prst="rect">
            <a:avLst/>
          </a:prstGeom>
        </p:spPr>
      </p:pic>
      <p:sp>
        <p:nvSpPr>
          <p:cNvPr id="8" name="Text 3"/>
          <p:cNvSpPr/>
          <p:nvPr/>
        </p:nvSpPr>
        <p:spPr>
          <a:xfrm>
            <a:off x="10209609" y="3028474"/>
            <a:ext cx="2521506" cy="31515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Ilmu Faraidh</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4"/>
          <p:cNvSpPr/>
          <p:nvPr/>
        </p:nvSpPr>
        <p:spPr>
          <a:xfrm>
            <a:off x="10209609" y="3464600"/>
            <a:ext cx="3714869" cy="96797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Penguasaan ilmu faraidh (waris) sangat penting bagi umat Islam untuk menerapkan hukum waris dengan benar.</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3" descr="preencoded.png"/>
          <p:cNvPicPr>
            <a:picLocks noChangeAspect="1"/>
          </p:cNvPicPr>
          <p:nvPr/>
        </p:nvPicPr>
        <p:blipFill>
          <a:blip r:embed="rId4"/>
          <a:stretch>
            <a:fillRect/>
          </a:stretch>
        </p:blipFill>
        <p:spPr>
          <a:xfrm>
            <a:off x="6192322" y="5037653"/>
            <a:ext cx="504230" cy="504230"/>
          </a:xfrm>
          <a:prstGeom prst="rect">
            <a:avLst/>
          </a:prstGeom>
        </p:spPr>
      </p:pic>
      <p:sp>
        <p:nvSpPr>
          <p:cNvPr id="11" name="Text 5"/>
          <p:cNvSpPr/>
          <p:nvPr/>
        </p:nvSpPr>
        <p:spPr>
          <a:xfrm>
            <a:off x="6192322" y="5743575"/>
            <a:ext cx="2521506" cy="31515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Harmoni Keluarga</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6"/>
          <p:cNvSpPr/>
          <p:nvPr/>
        </p:nvSpPr>
        <p:spPr>
          <a:xfrm>
            <a:off x="6192322" y="6179701"/>
            <a:ext cx="3714750" cy="96797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Pemahaman yang baik tentang hukum waris dapat mencegah konflik keluarga dan menjaga harmoni sosial.</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4" descr="preencoded.png"/>
          <p:cNvPicPr>
            <a:picLocks noChangeAspect="1"/>
          </p:cNvPicPr>
          <p:nvPr/>
        </p:nvPicPr>
        <p:blipFill>
          <a:blip r:embed="rId4"/>
          <a:stretch>
            <a:fillRect/>
          </a:stretch>
        </p:blipFill>
        <p:spPr>
          <a:xfrm>
            <a:off x="10209609" y="5037653"/>
            <a:ext cx="504230" cy="504230"/>
          </a:xfrm>
          <a:prstGeom prst="rect">
            <a:avLst/>
          </a:prstGeom>
        </p:spPr>
      </p:pic>
      <p:sp>
        <p:nvSpPr>
          <p:cNvPr id="14" name="Text 7"/>
          <p:cNvSpPr/>
          <p:nvPr/>
        </p:nvSpPr>
        <p:spPr>
          <a:xfrm>
            <a:off x="10209609" y="5743575"/>
            <a:ext cx="2521506" cy="315158"/>
          </a:xfrm>
          <a:prstGeom prst="rect">
            <a:avLst/>
          </a:prstGeom>
          <a:noFill/>
          <a:ln/>
        </p:spPr>
        <p:txBody>
          <a:bodyPr wrap="none" lIns="0" tIns="0" rIns="0" bIns="0" rtlCol="0" anchor="t"/>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DAD1E6"/>
                </a:solidFill>
                <a:effectLst/>
                <a:uLnTx/>
                <a:uFillTx/>
                <a:latin typeface="Inconsolata Bold" pitchFamily="34" charset="0"/>
                <a:ea typeface="Inconsolata Bold" pitchFamily="34" charset="-122"/>
                <a:cs typeface="Inconsolata Bold" pitchFamily="34" charset="-120"/>
              </a:rPr>
              <a:t>Syariat Islam</a:t>
            </a:r>
            <a:endPar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8"/>
          <p:cNvSpPr/>
          <p:nvPr/>
        </p:nvSpPr>
        <p:spPr>
          <a:xfrm>
            <a:off x="10209609" y="6179701"/>
            <a:ext cx="3714869" cy="1290638"/>
          </a:xfrm>
          <a:prstGeom prst="rect">
            <a:avLst/>
          </a:prstGeom>
          <a:noFill/>
          <a:ln/>
        </p:spPr>
        <p:txBody>
          <a:bodyPr wrap="square" lIns="0" tIns="0" rIns="0" bIns="0" rtlCol="0" anchor="t"/>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1550" b="0" i="0" u="none" strike="noStrike" kern="1200" cap="none" spc="0" normalizeH="0" baseline="0" noProof="0" dirty="0">
                <a:ln>
                  <a:noFill/>
                </a:ln>
                <a:solidFill>
                  <a:srgbClr val="DAD1E6"/>
                </a:solidFill>
                <a:effectLst/>
                <a:uLnTx/>
                <a:uFillTx/>
                <a:latin typeface="Fira Sans" pitchFamily="34" charset="0"/>
                <a:ea typeface="Fira Sans" pitchFamily="34" charset="-122"/>
                <a:cs typeface="Fira Sans" pitchFamily="34" charset="-120"/>
              </a:rPr>
              <a:t>Penerapan hukum waris merupakan bagian dari ketaatan terhadap syariat Islam dan mewujudkan maqashid syariah.</a:t>
            </a:r>
            <a:endParaRPr kumimoji="0" lang="en-US" sz="15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6F032-AB05-BD45-45C0-18A889EDFBA8}"/>
              </a:ext>
            </a:extLst>
          </p:cNvPr>
          <p:cNvSpPr txBox="1"/>
          <p:nvPr/>
        </p:nvSpPr>
        <p:spPr>
          <a:xfrm>
            <a:off x="1013791" y="575125"/>
            <a:ext cx="12443792" cy="6717673"/>
          </a:xfrm>
          <a:prstGeom prst="rect">
            <a:avLst/>
          </a:prstGeom>
          <a:noFill/>
        </p:spPr>
        <p:txBody>
          <a:bodyPr wrap="square">
            <a:spAutoFit/>
          </a:bodyPr>
          <a:lstStyle/>
          <a:p>
            <a:pPr marL="0" marR="0">
              <a:lnSpc>
                <a:spcPct val="150000"/>
              </a:lnSpc>
              <a:spcBef>
                <a:spcPts val="200"/>
              </a:spcBef>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Dasar Hukum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Ilmu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Waris /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Ilmu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Faraidh</a:t>
            </a:r>
            <a:b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200"/>
              </a:spcBef>
            </a:pP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Al-Qur'an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secara</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tegas</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menetapkan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aturan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pembagian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warisan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dalam</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Surah An-Nisa:</a:t>
            </a:r>
          </a:p>
          <a:p>
            <a:pPr marL="342900" marR="0" lvl="0" indent="-342900">
              <a:lnSpc>
                <a:spcPct val="150000"/>
              </a:lnSpc>
              <a:spcBef>
                <a:spcPts val="200"/>
              </a:spcBef>
              <a:buSzPts val="1000"/>
              <a:buFont typeface="Symbol" panose="05050102010706020507" pitchFamily="18" charset="2"/>
              <a:buChar char=""/>
              <a:tabLst>
                <a:tab pos="457200" algn="l"/>
              </a:tabLst>
            </a:pP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Ayat 11 dan 12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menjelaskan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pembagian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untuk</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anak</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laki-laki</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orang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suami</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istri</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dan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kerabat</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lainnya</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50000"/>
              </a:lnSpc>
              <a:spcBef>
                <a:spcPts val="200"/>
              </a:spcBef>
              <a:buSzPts val="1000"/>
              <a:buFont typeface="Symbol" panose="05050102010706020507" pitchFamily="18" charset="2"/>
              <a:buChar char=""/>
              <a:tabLst>
                <a:tab pos="457200" algn="l"/>
              </a:tabLst>
            </a:pP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Ayat 176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mengatur</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warisan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saudara</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kandung</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dalam</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keadaan</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tertentu</a:t>
            </a:r>
            <a:r>
              <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3552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1868" y="532448"/>
            <a:ext cx="5484019" cy="630436"/>
          </a:xfrm>
          <a:prstGeom prst="rect">
            <a:avLst/>
          </a:prstGeom>
          <a:noFill/>
          <a:ln/>
        </p:spPr>
        <p:txBody>
          <a:bodyPr wrap="none" lIns="0" tIns="0" rIns="0" bIns="0" rtlCol="0" anchor="t"/>
          <a:lstStyle/>
          <a:p>
            <a:pPr marL="0" indent="0">
              <a:lnSpc>
                <a:spcPts val="4950"/>
              </a:lnSpc>
              <a:buNone/>
            </a:pPr>
            <a:r>
              <a:rPr lang="en-US" sz="3950" b="1" dirty="0">
                <a:solidFill>
                  <a:srgbClr val="FFB393"/>
                </a:solidFill>
                <a:latin typeface="Brygada 1918 Bold" pitchFamily="34" charset="0"/>
                <a:ea typeface="Brygada 1918 Bold" pitchFamily="34" charset="-122"/>
                <a:cs typeface="Brygada 1918 Bold" pitchFamily="34" charset="-120"/>
              </a:rPr>
              <a:t>Rukun-rukun Warisan</a:t>
            </a:r>
            <a:endParaRPr lang="en-US" sz="3950" dirty="0"/>
          </a:p>
        </p:txBody>
      </p:sp>
      <p:sp>
        <p:nvSpPr>
          <p:cNvPr id="4" name="Text 1"/>
          <p:cNvSpPr/>
          <p:nvPr/>
        </p:nvSpPr>
        <p:spPr>
          <a:xfrm>
            <a:off x="661868" y="1446490"/>
            <a:ext cx="7820263" cy="907971"/>
          </a:xfrm>
          <a:prstGeom prst="rect">
            <a:avLst/>
          </a:prstGeom>
          <a:noFill/>
          <a:ln/>
        </p:spPr>
        <p:txBody>
          <a:bodyPr wrap="square" lIns="0" tIns="0" rIns="0" bIns="0" rtlCol="0" anchor="t"/>
          <a:lstStyle/>
          <a:p>
            <a:pPr marL="0" indent="0">
              <a:lnSpc>
                <a:spcPts val="2350"/>
              </a:lnSpc>
              <a:buNone/>
            </a:pPr>
            <a:r>
              <a:rPr lang="en-US" sz="1450" dirty="0">
                <a:solidFill>
                  <a:srgbClr val="F4CAB8"/>
                </a:solidFill>
                <a:latin typeface="Montserrat Medium" pitchFamily="34" charset="0"/>
                <a:ea typeface="Montserrat Medium" pitchFamily="34" charset="-122"/>
                <a:cs typeface="Montserrat Medium" pitchFamily="34" charset="-120"/>
              </a:rPr>
              <a:t>Dalam ilmu waris Islam, terdapat tiga rukun utama yang harus dipenuhi agar proses pewarisan dapat terjadi. Rukun-rukun ini merupakan elemen dasar yang tidak dapat dipisahkan dalam sistem waris Islam.</a:t>
            </a:r>
            <a:endParaRPr lang="en-US" sz="1450" dirty="0"/>
          </a:p>
        </p:txBody>
      </p:sp>
      <p:sp>
        <p:nvSpPr>
          <p:cNvPr id="5" name="Text 2"/>
          <p:cNvSpPr/>
          <p:nvPr/>
        </p:nvSpPr>
        <p:spPr>
          <a:xfrm>
            <a:off x="661868" y="2567226"/>
            <a:ext cx="7820263" cy="1210628"/>
          </a:xfrm>
          <a:prstGeom prst="rect">
            <a:avLst/>
          </a:prstGeom>
          <a:noFill/>
          <a:ln/>
        </p:spPr>
        <p:txBody>
          <a:bodyPr wrap="square" lIns="0" tIns="0" rIns="0" bIns="0" rtlCol="0" anchor="t"/>
          <a:lstStyle/>
          <a:p>
            <a:pPr marL="0" indent="0">
              <a:lnSpc>
                <a:spcPts val="2350"/>
              </a:lnSpc>
              <a:buNone/>
            </a:pPr>
            <a:r>
              <a:rPr lang="en-US" sz="1450" dirty="0">
                <a:solidFill>
                  <a:srgbClr val="F4CAB8"/>
                </a:solidFill>
                <a:latin typeface="Montserrat Medium" pitchFamily="34" charset="0"/>
                <a:ea typeface="Montserrat Medium" pitchFamily="34" charset="-122"/>
                <a:cs typeface="Montserrat Medium" pitchFamily="34" charset="-120"/>
              </a:rPr>
              <a:t>Ketiga rukun tersebut adalah: (1) Al-Muwarrits, yaitu orang yang meninggal dunia dan meninggalkan harta warisan; (2) Al-Waarits, yaitu ahli waris yang berhak menerima harta warisan; dan (3) Al-Mauruuts, yaitu harta warisan yang akan dibagikan kepada ahli waris.</a:t>
            </a:r>
            <a:endParaRPr lang="en-US" sz="1450" dirty="0"/>
          </a:p>
        </p:txBody>
      </p:sp>
      <p:sp>
        <p:nvSpPr>
          <p:cNvPr id="6" name="Shape 3"/>
          <p:cNvSpPr/>
          <p:nvPr/>
        </p:nvSpPr>
        <p:spPr>
          <a:xfrm>
            <a:off x="934045" y="3990618"/>
            <a:ext cx="22860" cy="3706416"/>
          </a:xfrm>
          <a:prstGeom prst="roundRect">
            <a:avLst>
              <a:gd name="adj" fmla="val 124103"/>
            </a:avLst>
          </a:prstGeom>
          <a:solidFill>
            <a:srgbClr val="662E42"/>
          </a:solidFill>
          <a:ln/>
        </p:spPr>
      </p:sp>
      <p:sp>
        <p:nvSpPr>
          <p:cNvPr id="7" name="Shape 4"/>
          <p:cNvSpPr/>
          <p:nvPr/>
        </p:nvSpPr>
        <p:spPr>
          <a:xfrm>
            <a:off x="1135380" y="4404717"/>
            <a:ext cx="661868" cy="22860"/>
          </a:xfrm>
          <a:prstGeom prst="roundRect">
            <a:avLst>
              <a:gd name="adj" fmla="val 124103"/>
            </a:avLst>
          </a:prstGeom>
          <a:solidFill>
            <a:srgbClr val="662E42"/>
          </a:solidFill>
          <a:ln/>
        </p:spPr>
      </p:sp>
      <p:sp>
        <p:nvSpPr>
          <p:cNvPr id="8" name="Shape 5"/>
          <p:cNvSpPr/>
          <p:nvPr/>
        </p:nvSpPr>
        <p:spPr>
          <a:xfrm>
            <a:off x="732711" y="4203383"/>
            <a:ext cx="425529" cy="425529"/>
          </a:xfrm>
          <a:prstGeom prst="roundRect">
            <a:avLst>
              <a:gd name="adj" fmla="val 6667"/>
            </a:avLst>
          </a:prstGeom>
          <a:solidFill>
            <a:srgbClr val="4D1529"/>
          </a:solidFill>
          <a:ln/>
        </p:spPr>
      </p:sp>
      <p:sp>
        <p:nvSpPr>
          <p:cNvPr id="9" name="Text 6"/>
          <p:cNvSpPr/>
          <p:nvPr/>
        </p:nvSpPr>
        <p:spPr>
          <a:xfrm>
            <a:off x="869752" y="4264819"/>
            <a:ext cx="151328" cy="302657"/>
          </a:xfrm>
          <a:prstGeom prst="rect">
            <a:avLst/>
          </a:prstGeom>
          <a:noFill/>
          <a:ln/>
        </p:spPr>
        <p:txBody>
          <a:bodyPr wrap="none" lIns="0" tIns="0" rIns="0" bIns="0" rtlCol="0" anchor="t"/>
          <a:lstStyle/>
          <a:p>
            <a:pPr marL="0" indent="0" algn="ctr">
              <a:lnSpc>
                <a:spcPts val="2350"/>
              </a:lnSpc>
              <a:buNone/>
            </a:pPr>
            <a:r>
              <a:rPr lang="en-US" sz="2350" b="1" dirty="0">
                <a:solidFill>
                  <a:srgbClr val="F4CAB8"/>
                </a:solidFill>
                <a:latin typeface="Brygada 1918 Bold" pitchFamily="34" charset="0"/>
                <a:ea typeface="Brygada 1918 Bold" pitchFamily="34" charset="-122"/>
                <a:cs typeface="Brygada 1918 Bold" pitchFamily="34" charset="-120"/>
              </a:rPr>
              <a:t>1</a:t>
            </a:r>
            <a:endParaRPr lang="en-US" sz="2350" dirty="0"/>
          </a:p>
        </p:txBody>
      </p:sp>
      <p:sp>
        <p:nvSpPr>
          <p:cNvPr id="10" name="Text 7"/>
          <p:cNvSpPr/>
          <p:nvPr/>
        </p:nvSpPr>
        <p:spPr>
          <a:xfrm>
            <a:off x="1985605" y="4179689"/>
            <a:ext cx="2521744" cy="315158"/>
          </a:xfrm>
          <a:prstGeom prst="rect">
            <a:avLst/>
          </a:prstGeom>
          <a:noFill/>
          <a:ln/>
        </p:spPr>
        <p:txBody>
          <a:bodyPr wrap="none" lIns="0" tIns="0" rIns="0" bIns="0" rtlCol="0" anchor="t"/>
          <a:lstStyle/>
          <a:p>
            <a:pPr marL="0" indent="0" algn="l">
              <a:lnSpc>
                <a:spcPts val="2450"/>
              </a:lnSpc>
              <a:buNone/>
            </a:pPr>
            <a:r>
              <a:rPr lang="en-US" sz="1950" b="1" dirty="0">
                <a:solidFill>
                  <a:srgbClr val="F4CAB8"/>
                </a:solidFill>
                <a:latin typeface="Brygada 1918 Bold" pitchFamily="34" charset="0"/>
                <a:ea typeface="Brygada 1918 Bold" pitchFamily="34" charset="-122"/>
                <a:cs typeface="Brygada 1918 Bold" pitchFamily="34" charset="-120"/>
              </a:rPr>
              <a:t>Al-Muwarrits</a:t>
            </a:r>
            <a:endParaRPr lang="en-US" sz="1950" dirty="0"/>
          </a:p>
        </p:txBody>
      </p:sp>
      <p:sp>
        <p:nvSpPr>
          <p:cNvPr id="11" name="Text 8"/>
          <p:cNvSpPr/>
          <p:nvPr/>
        </p:nvSpPr>
        <p:spPr>
          <a:xfrm>
            <a:off x="1985605" y="4608314"/>
            <a:ext cx="6496526" cy="302657"/>
          </a:xfrm>
          <a:prstGeom prst="rect">
            <a:avLst/>
          </a:prstGeom>
          <a:noFill/>
          <a:ln/>
        </p:spPr>
        <p:txBody>
          <a:bodyPr wrap="none" lIns="0" tIns="0" rIns="0" bIns="0" rtlCol="0" anchor="t"/>
          <a:lstStyle/>
          <a:p>
            <a:pPr marL="0" indent="0" algn="l">
              <a:lnSpc>
                <a:spcPts val="2350"/>
              </a:lnSpc>
              <a:buNone/>
            </a:pPr>
            <a:r>
              <a:rPr lang="en-US" sz="1450" dirty="0">
                <a:solidFill>
                  <a:srgbClr val="F4CAB8"/>
                </a:solidFill>
                <a:latin typeface="Montserrat Medium" pitchFamily="34" charset="0"/>
                <a:ea typeface="Montserrat Medium" pitchFamily="34" charset="-122"/>
                <a:cs typeface="Montserrat Medium" pitchFamily="34" charset="-120"/>
              </a:rPr>
              <a:t>Orang yang meninggal dunia dan meninggalkan harta warisan.</a:t>
            </a:r>
            <a:endParaRPr lang="en-US" sz="1450" dirty="0"/>
          </a:p>
        </p:txBody>
      </p:sp>
      <p:sp>
        <p:nvSpPr>
          <p:cNvPr id="12" name="Shape 9"/>
          <p:cNvSpPr/>
          <p:nvPr/>
        </p:nvSpPr>
        <p:spPr>
          <a:xfrm>
            <a:off x="1135380" y="5703213"/>
            <a:ext cx="661868" cy="22860"/>
          </a:xfrm>
          <a:prstGeom prst="roundRect">
            <a:avLst>
              <a:gd name="adj" fmla="val 124103"/>
            </a:avLst>
          </a:prstGeom>
          <a:solidFill>
            <a:srgbClr val="662E42"/>
          </a:solidFill>
          <a:ln/>
        </p:spPr>
      </p:sp>
      <p:sp>
        <p:nvSpPr>
          <p:cNvPr id="13" name="Shape 10"/>
          <p:cNvSpPr/>
          <p:nvPr/>
        </p:nvSpPr>
        <p:spPr>
          <a:xfrm>
            <a:off x="732711" y="5501878"/>
            <a:ext cx="425529" cy="425529"/>
          </a:xfrm>
          <a:prstGeom prst="roundRect">
            <a:avLst>
              <a:gd name="adj" fmla="val 6667"/>
            </a:avLst>
          </a:prstGeom>
          <a:solidFill>
            <a:srgbClr val="4D1529"/>
          </a:solidFill>
          <a:ln/>
        </p:spPr>
      </p:sp>
      <p:sp>
        <p:nvSpPr>
          <p:cNvPr id="14" name="Text 11"/>
          <p:cNvSpPr/>
          <p:nvPr/>
        </p:nvSpPr>
        <p:spPr>
          <a:xfrm>
            <a:off x="859155" y="5563314"/>
            <a:ext cx="172522" cy="302657"/>
          </a:xfrm>
          <a:prstGeom prst="rect">
            <a:avLst/>
          </a:prstGeom>
          <a:noFill/>
          <a:ln/>
        </p:spPr>
        <p:txBody>
          <a:bodyPr wrap="none" lIns="0" tIns="0" rIns="0" bIns="0" rtlCol="0" anchor="t"/>
          <a:lstStyle/>
          <a:p>
            <a:pPr marL="0" indent="0" algn="ctr">
              <a:lnSpc>
                <a:spcPts val="2350"/>
              </a:lnSpc>
              <a:buNone/>
            </a:pPr>
            <a:r>
              <a:rPr lang="en-US" sz="2350" b="1" dirty="0">
                <a:solidFill>
                  <a:srgbClr val="F4CAB8"/>
                </a:solidFill>
                <a:latin typeface="Brygada 1918 Bold" pitchFamily="34" charset="0"/>
                <a:ea typeface="Brygada 1918 Bold" pitchFamily="34" charset="-122"/>
                <a:cs typeface="Brygada 1918 Bold" pitchFamily="34" charset="-120"/>
              </a:rPr>
              <a:t>2</a:t>
            </a:r>
            <a:endParaRPr lang="en-US" sz="2350" dirty="0"/>
          </a:p>
        </p:txBody>
      </p:sp>
      <p:sp>
        <p:nvSpPr>
          <p:cNvPr id="15" name="Text 12"/>
          <p:cNvSpPr/>
          <p:nvPr/>
        </p:nvSpPr>
        <p:spPr>
          <a:xfrm>
            <a:off x="1985605" y="5478185"/>
            <a:ext cx="2521744" cy="315158"/>
          </a:xfrm>
          <a:prstGeom prst="rect">
            <a:avLst/>
          </a:prstGeom>
          <a:noFill/>
          <a:ln/>
        </p:spPr>
        <p:txBody>
          <a:bodyPr wrap="none" lIns="0" tIns="0" rIns="0" bIns="0" rtlCol="0" anchor="t"/>
          <a:lstStyle/>
          <a:p>
            <a:pPr marL="0" indent="0" algn="l">
              <a:lnSpc>
                <a:spcPts val="2450"/>
              </a:lnSpc>
              <a:buNone/>
            </a:pPr>
            <a:r>
              <a:rPr lang="en-US" sz="1950" b="1" dirty="0">
                <a:solidFill>
                  <a:srgbClr val="F4CAB8"/>
                </a:solidFill>
                <a:latin typeface="Brygada 1918 Bold" pitchFamily="34" charset="0"/>
                <a:ea typeface="Brygada 1918 Bold" pitchFamily="34" charset="-122"/>
                <a:cs typeface="Brygada 1918 Bold" pitchFamily="34" charset="-120"/>
              </a:rPr>
              <a:t>Al-Waarits</a:t>
            </a:r>
            <a:endParaRPr lang="en-US" sz="1950" dirty="0"/>
          </a:p>
        </p:txBody>
      </p:sp>
      <p:sp>
        <p:nvSpPr>
          <p:cNvPr id="16" name="Text 13"/>
          <p:cNvSpPr/>
          <p:nvPr/>
        </p:nvSpPr>
        <p:spPr>
          <a:xfrm>
            <a:off x="1985605" y="5906810"/>
            <a:ext cx="6496526" cy="302657"/>
          </a:xfrm>
          <a:prstGeom prst="rect">
            <a:avLst/>
          </a:prstGeom>
          <a:noFill/>
          <a:ln/>
        </p:spPr>
        <p:txBody>
          <a:bodyPr wrap="none" lIns="0" tIns="0" rIns="0" bIns="0" rtlCol="0" anchor="t"/>
          <a:lstStyle/>
          <a:p>
            <a:pPr marL="0" indent="0" algn="l">
              <a:lnSpc>
                <a:spcPts val="2350"/>
              </a:lnSpc>
              <a:buNone/>
            </a:pPr>
            <a:r>
              <a:rPr lang="en-US" sz="1450" dirty="0">
                <a:solidFill>
                  <a:srgbClr val="F4CAB8"/>
                </a:solidFill>
                <a:latin typeface="Montserrat Medium" pitchFamily="34" charset="0"/>
                <a:ea typeface="Montserrat Medium" pitchFamily="34" charset="-122"/>
                <a:cs typeface="Montserrat Medium" pitchFamily="34" charset="-120"/>
              </a:rPr>
              <a:t>Ahli waris yang berhak menerima harta warisan.</a:t>
            </a:r>
            <a:endParaRPr lang="en-US" sz="1450" dirty="0"/>
          </a:p>
        </p:txBody>
      </p:sp>
      <p:sp>
        <p:nvSpPr>
          <p:cNvPr id="17" name="Shape 14"/>
          <p:cNvSpPr/>
          <p:nvPr/>
        </p:nvSpPr>
        <p:spPr>
          <a:xfrm>
            <a:off x="1135380" y="7001708"/>
            <a:ext cx="661868" cy="22860"/>
          </a:xfrm>
          <a:prstGeom prst="roundRect">
            <a:avLst>
              <a:gd name="adj" fmla="val 124103"/>
            </a:avLst>
          </a:prstGeom>
          <a:solidFill>
            <a:srgbClr val="662E42"/>
          </a:solidFill>
          <a:ln/>
        </p:spPr>
      </p:sp>
      <p:sp>
        <p:nvSpPr>
          <p:cNvPr id="18" name="Shape 15"/>
          <p:cNvSpPr/>
          <p:nvPr/>
        </p:nvSpPr>
        <p:spPr>
          <a:xfrm>
            <a:off x="732711" y="6800374"/>
            <a:ext cx="425529" cy="425529"/>
          </a:xfrm>
          <a:prstGeom prst="roundRect">
            <a:avLst>
              <a:gd name="adj" fmla="val 6667"/>
            </a:avLst>
          </a:prstGeom>
          <a:solidFill>
            <a:srgbClr val="4D1529"/>
          </a:solidFill>
          <a:ln/>
        </p:spPr>
      </p:sp>
      <p:sp>
        <p:nvSpPr>
          <p:cNvPr id="19" name="Text 16"/>
          <p:cNvSpPr/>
          <p:nvPr/>
        </p:nvSpPr>
        <p:spPr>
          <a:xfrm>
            <a:off x="853083" y="6861810"/>
            <a:ext cx="184666" cy="302657"/>
          </a:xfrm>
          <a:prstGeom prst="rect">
            <a:avLst/>
          </a:prstGeom>
          <a:noFill/>
          <a:ln/>
        </p:spPr>
        <p:txBody>
          <a:bodyPr wrap="none" lIns="0" tIns="0" rIns="0" bIns="0" rtlCol="0" anchor="t"/>
          <a:lstStyle/>
          <a:p>
            <a:pPr marL="0" indent="0" algn="ctr">
              <a:lnSpc>
                <a:spcPts val="2350"/>
              </a:lnSpc>
              <a:buNone/>
            </a:pPr>
            <a:r>
              <a:rPr lang="en-US" sz="2350" b="1" dirty="0">
                <a:solidFill>
                  <a:srgbClr val="F4CAB8"/>
                </a:solidFill>
                <a:latin typeface="Brygada 1918 Bold" pitchFamily="34" charset="0"/>
                <a:ea typeface="Brygada 1918 Bold" pitchFamily="34" charset="-122"/>
                <a:cs typeface="Brygada 1918 Bold" pitchFamily="34" charset="-120"/>
              </a:rPr>
              <a:t>3</a:t>
            </a:r>
            <a:endParaRPr lang="en-US" sz="2350" dirty="0"/>
          </a:p>
        </p:txBody>
      </p:sp>
      <p:sp>
        <p:nvSpPr>
          <p:cNvPr id="20" name="Text 17"/>
          <p:cNvSpPr/>
          <p:nvPr/>
        </p:nvSpPr>
        <p:spPr>
          <a:xfrm>
            <a:off x="1985605" y="6776680"/>
            <a:ext cx="2521744" cy="315158"/>
          </a:xfrm>
          <a:prstGeom prst="rect">
            <a:avLst/>
          </a:prstGeom>
          <a:noFill/>
          <a:ln/>
        </p:spPr>
        <p:txBody>
          <a:bodyPr wrap="none" lIns="0" tIns="0" rIns="0" bIns="0" rtlCol="0" anchor="t"/>
          <a:lstStyle/>
          <a:p>
            <a:pPr marL="0" indent="0" algn="l">
              <a:lnSpc>
                <a:spcPts val="2450"/>
              </a:lnSpc>
              <a:buNone/>
            </a:pPr>
            <a:r>
              <a:rPr lang="en-US" sz="1950" b="1" dirty="0" err="1">
                <a:solidFill>
                  <a:srgbClr val="F4CAB8"/>
                </a:solidFill>
                <a:latin typeface="Brygada 1918 Bold" pitchFamily="34" charset="0"/>
                <a:ea typeface="Brygada 1918 Bold" pitchFamily="34" charset="-122"/>
                <a:cs typeface="Brygada 1918 Bold" pitchFamily="34" charset="-120"/>
              </a:rPr>
              <a:t>Tirkah</a:t>
            </a:r>
            <a:endParaRPr lang="en-US" sz="1950" dirty="0"/>
          </a:p>
        </p:txBody>
      </p:sp>
      <p:sp>
        <p:nvSpPr>
          <p:cNvPr id="21" name="Text 18"/>
          <p:cNvSpPr/>
          <p:nvPr/>
        </p:nvSpPr>
        <p:spPr>
          <a:xfrm>
            <a:off x="1985605" y="7205305"/>
            <a:ext cx="6496526" cy="302657"/>
          </a:xfrm>
          <a:prstGeom prst="rect">
            <a:avLst/>
          </a:prstGeom>
          <a:noFill/>
          <a:ln/>
        </p:spPr>
        <p:txBody>
          <a:bodyPr wrap="none" lIns="0" tIns="0" rIns="0" bIns="0" rtlCol="0" anchor="t"/>
          <a:lstStyle/>
          <a:p>
            <a:pPr marL="0" indent="0" algn="l">
              <a:lnSpc>
                <a:spcPts val="2350"/>
              </a:lnSpc>
              <a:buNone/>
            </a:pPr>
            <a:r>
              <a:rPr lang="en-US" sz="1450" dirty="0" err="1">
                <a:solidFill>
                  <a:srgbClr val="F4CAB8"/>
                </a:solidFill>
                <a:latin typeface="Montserrat Medium" pitchFamily="34" charset="0"/>
                <a:ea typeface="Montserrat Medium" pitchFamily="34" charset="-122"/>
                <a:cs typeface="Montserrat Medium" pitchFamily="34" charset="-120"/>
              </a:rPr>
              <a:t>Segala</a:t>
            </a:r>
            <a:r>
              <a:rPr lang="en-US" sz="1450" dirty="0">
                <a:solidFill>
                  <a:srgbClr val="F4CAB8"/>
                </a:solidFill>
                <a:latin typeface="Montserrat Medium" pitchFamily="34" charset="0"/>
                <a:ea typeface="Montserrat Medium" pitchFamily="34" charset="-122"/>
                <a:cs typeface="Montserrat Medium" pitchFamily="34" charset="-120"/>
              </a:rPr>
              <a:t> </a:t>
            </a:r>
            <a:r>
              <a:rPr lang="en-US" sz="1450" dirty="0" err="1">
                <a:solidFill>
                  <a:srgbClr val="F4CAB8"/>
                </a:solidFill>
                <a:latin typeface="Montserrat Medium" pitchFamily="34" charset="0"/>
                <a:ea typeface="Montserrat Medium" pitchFamily="34" charset="-122"/>
                <a:cs typeface="Montserrat Medium" pitchFamily="34" charset="-120"/>
              </a:rPr>
              <a:t>sesuatu</a:t>
            </a:r>
            <a:r>
              <a:rPr lang="en-US" sz="1450" dirty="0">
                <a:solidFill>
                  <a:srgbClr val="F4CAB8"/>
                </a:solidFill>
                <a:latin typeface="Montserrat Medium" pitchFamily="34" charset="0"/>
                <a:ea typeface="Montserrat Medium" pitchFamily="34" charset="-122"/>
                <a:cs typeface="Montserrat Medium" pitchFamily="34" charset="-120"/>
              </a:rPr>
              <a:t> yang </a:t>
            </a:r>
            <a:r>
              <a:rPr lang="en-US" sz="1450" dirty="0" err="1">
                <a:solidFill>
                  <a:srgbClr val="F4CAB8"/>
                </a:solidFill>
                <a:latin typeface="Montserrat Medium" pitchFamily="34" charset="0"/>
                <a:ea typeface="Montserrat Medium" pitchFamily="34" charset="-122"/>
                <a:cs typeface="Montserrat Medium" pitchFamily="34" charset="-120"/>
              </a:rPr>
              <a:t>ditinggalkan</a:t>
            </a:r>
            <a:r>
              <a:rPr lang="en-US" sz="1450" dirty="0">
                <a:solidFill>
                  <a:srgbClr val="F4CAB8"/>
                </a:solidFill>
                <a:latin typeface="Montserrat Medium" pitchFamily="34" charset="0"/>
                <a:ea typeface="Montserrat Medium" pitchFamily="34" charset="-122"/>
                <a:cs typeface="Montserrat Medium" pitchFamily="34" charset="-120"/>
              </a:rPr>
              <a:t> oleh </a:t>
            </a:r>
            <a:r>
              <a:rPr lang="en-US" sz="1450" dirty="0" err="1">
                <a:solidFill>
                  <a:srgbClr val="F4CAB8"/>
                </a:solidFill>
                <a:latin typeface="Montserrat Medium" pitchFamily="34" charset="0"/>
                <a:ea typeface="Montserrat Medium" pitchFamily="34" charset="-122"/>
                <a:cs typeface="Montserrat Medium" pitchFamily="34" charset="-120"/>
              </a:rPr>
              <a:t>pewaris</a:t>
            </a:r>
            <a:r>
              <a:rPr lang="en-US" sz="1450" dirty="0">
                <a:solidFill>
                  <a:srgbClr val="F4CAB8"/>
                </a:solidFill>
                <a:latin typeface="Montserrat Medium" pitchFamily="34" charset="0"/>
                <a:ea typeface="Montserrat Medium" pitchFamily="34" charset="-122"/>
                <a:cs typeface="Montserrat Medium" pitchFamily="34" charset="-120"/>
              </a:rPr>
              <a:t> </a:t>
            </a:r>
            <a:r>
              <a:rPr lang="en-US" sz="1450" dirty="0" err="1">
                <a:solidFill>
                  <a:srgbClr val="F4CAB8"/>
                </a:solidFill>
                <a:latin typeface="Montserrat Medium" pitchFamily="34" charset="0"/>
                <a:ea typeface="Montserrat Medium" pitchFamily="34" charset="-122"/>
                <a:cs typeface="Montserrat Medium" pitchFamily="34" charset="-120"/>
              </a:rPr>
              <a:t>setelah</a:t>
            </a:r>
            <a:r>
              <a:rPr lang="en-US" sz="1450" dirty="0">
                <a:solidFill>
                  <a:srgbClr val="F4CAB8"/>
                </a:solidFill>
                <a:latin typeface="Montserrat Medium" pitchFamily="34" charset="0"/>
                <a:ea typeface="Montserrat Medium" pitchFamily="34" charset="-122"/>
                <a:cs typeface="Montserrat Medium" pitchFamily="34" charset="-120"/>
              </a:rPr>
              <a:t> </a:t>
            </a:r>
            <a:r>
              <a:rPr lang="en-US" sz="1450" dirty="0" err="1">
                <a:solidFill>
                  <a:srgbClr val="F4CAB8"/>
                </a:solidFill>
                <a:latin typeface="Montserrat Medium" pitchFamily="34" charset="0"/>
                <a:ea typeface="Montserrat Medium" pitchFamily="34" charset="-122"/>
                <a:cs typeface="Montserrat Medium" pitchFamily="34" charset="-120"/>
              </a:rPr>
              <a:t>meninggal</a:t>
            </a:r>
            <a:r>
              <a:rPr lang="en-US" sz="1450" dirty="0">
                <a:solidFill>
                  <a:srgbClr val="F4CAB8"/>
                </a:solidFill>
                <a:latin typeface="Montserrat Medium" pitchFamily="34" charset="0"/>
                <a:ea typeface="Montserrat Medium" pitchFamily="34" charset="-122"/>
                <a:cs typeface="Montserrat Medium" pitchFamily="34" charset="-120"/>
              </a:rPr>
              <a:t> dunia </a:t>
            </a:r>
          </a:p>
          <a:p>
            <a:pPr marL="0" indent="0" algn="l">
              <a:lnSpc>
                <a:spcPts val="2350"/>
              </a:lnSpc>
              <a:buNone/>
            </a:pPr>
            <a:r>
              <a:rPr lang="en-US" sz="1450" dirty="0">
                <a:solidFill>
                  <a:srgbClr val="F4CAB8"/>
                </a:solidFill>
                <a:latin typeface="Montserrat Medium" pitchFamily="34" charset="0"/>
              </a:rPr>
              <a:t>Bik </a:t>
            </a:r>
            <a:r>
              <a:rPr lang="en-US" sz="1450" dirty="0" err="1">
                <a:solidFill>
                  <a:srgbClr val="F4CAB8"/>
                </a:solidFill>
                <a:latin typeface="Montserrat Medium" pitchFamily="34" charset="0"/>
              </a:rPr>
              <a:t>berupa</a:t>
            </a:r>
            <a:r>
              <a:rPr lang="en-US" sz="1450" dirty="0">
                <a:solidFill>
                  <a:srgbClr val="F4CAB8"/>
                </a:solidFill>
                <a:latin typeface="Montserrat Medium" pitchFamily="34" charset="0"/>
              </a:rPr>
              <a:t> </a:t>
            </a:r>
            <a:r>
              <a:rPr lang="en-US" sz="1450" dirty="0" err="1">
                <a:solidFill>
                  <a:srgbClr val="F4CAB8"/>
                </a:solidFill>
                <a:latin typeface="Montserrat Medium" pitchFamily="34" charset="0"/>
              </a:rPr>
              <a:t>harta</a:t>
            </a:r>
            <a:r>
              <a:rPr lang="en-US" sz="1450" dirty="0">
                <a:solidFill>
                  <a:srgbClr val="F4CAB8"/>
                </a:solidFill>
                <a:latin typeface="Montserrat Medium" pitchFamily="34" charset="0"/>
              </a:rPr>
              <a:t> </a:t>
            </a:r>
            <a:r>
              <a:rPr lang="en-US" sz="1450" dirty="0" err="1">
                <a:solidFill>
                  <a:srgbClr val="F4CAB8"/>
                </a:solidFill>
                <a:latin typeface="Montserrat Medium" pitchFamily="34" charset="0"/>
              </a:rPr>
              <a:t>benda</a:t>
            </a:r>
            <a:r>
              <a:rPr lang="en-US" sz="1450" dirty="0">
                <a:solidFill>
                  <a:srgbClr val="F4CAB8"/>
                </a:solidFill>
                <a:latin typeface="Montserrat Medium" pitchFamily="34" charset="0"/>
              </a:rPr>
              <a:t>, </a:t>
            </a:r>
            <a:r>
              <a:rPr lang="en-US" sz="1450" dirty="0" err="1">
                <a:solidFill>
                  <a:srgbClr val="F4CAB8"/>
                </a:solidFill>
                <a:latin typeface="Montserrat Medium" pitchFamily="34" charset="0"/>
              </a:rPr>
              <a:t>hak</a:t>
            </a:r>
            <a:r>
              <a:rPr lang="en-US" sz="1450" dirty="0">
                <a:solidFill>
                  <a:srgbClr val="F4CAB8"/>
                </a:solidFill>
                <a:latin typeface="Montserrat Medium" pitchFamily="34" charset="0"/>
              </a:rPr>
              <a:t>, </a:t>
            </a:r>
            <a:r>
              <a:rPr lang="en-US" sz="1450" dirty="0" err="1">
                <a:solidFill>
                  <a:srgbClr val="F4CAB8"/>
                </a:solidFill>
                <a:latin typeface="Montserrat Medium" pitchFamily="34" charset="0"/>
              </a:rPr>
              <a:t>maupun</a:t>
            </a:r>
            <a:r>
              <a:rPr lang="en-US" sz="1450" dirty="0">
                <a:solidFill>
                  <a:srgbClr val="F4CAB8"/>
                </a:solidFill>
                <a:latin typeface="Montserrat Medium" pitchFamily="34" charset="0"/>
              </a:rPr>
              <a:t> </a:t>
            </a:r>
            <a:r>
              <a:rPr lang="en-US" sz="1450" dirty="0" err="1">
                <a:solidFill>
                  <a:srgbClr val="F4CAB8"/>
                </a:solidFill>
                <a:latin typeface="Montserrat Medium" pitchFamily="34" charset="0"/>
              </a:rPr>
              <a:t>kewajiban</a:t>
            </a:r>
            <a:r>
              <a:rPr lang="en-US" sz="1450" dirty="0">
                <a:solidFill>
                  <a:srgbClr val="F4CAB8"/>
                </a:solidFill>
                <a:latin typeface="Montserrat Medium" pitchFamily="34" charset="0"/>
              </a:rPr>
              <a:t>.</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9228"/>
          </a:xfrm>
          <a:prstGeom prst="rect">
            <a:avLst/>
          </a:prstGeom>
        </p:spPr>
      </p:pic>
      <p:sp>
        <p:nvSpPr>
          <p:cNvPr id="3" name="Text 0"/>
          <p:cNvSpPr/>
          <p:nvPr/>
        </p:nvSpPr>
        <p:spPr>
          <a:xfrm>
            <a:off x="671751" y="3081099"/>
            <a:ext cx="5334833" cy="639723"/>
          </a:xfrm>
          <a:prstGeom prst="rect">
            <a:avLst/>
          </a:prstGeom>
          <a:noFill/>
          <a:ln/>
        </p:spPr>
        <p:txBody>
          <a:bodyPr wrap="none" lIns="0" tIns="0" rIns="0" bIns="0" rtlCol="0" anchor="t"/>
          <a:lstStyle/>
          <a:p>
            <a:pPr marL="0" indent="0">
              <a:lnSpc>
                <a:spcPts val="5000"/>
              </a:lnSpc>
              <a:buNone/>
            </a:pPr>
            <a:r>
              <a:rPr lang="en-US" sz="4000" b="1" dirty="0">
                <a:solidFill>
                  <a:srgbClr val="FFB393"/>
                </a:solidFill>
                <a:latin typeface="Brygada 1918 Bold" pitchFamily="34" charset="0"/>
                <a:ea typeface="Brygada 1918 Bold" pitchFamily="34" charset="-122"/>
                <a:cs typeface="Brygada 1918 Bold" pitchFamily="34" charset="-120"/>
              </a:rPr>
              <a:t>Sebab-sebab Warisan</a:t>
            </a:r>
            <a:endParaRPr lang="en-US" sz="4000" dirty="0"/>
          </a:p>
        </p:txBody>
      </p:sp>
      <p:sp>
        <p:nvSpPr>
          <p:cNvPr id="4" name="Text 1"/>
          <p:cNvSpPr/>
          <p:nvPr/>
        </p:nvSpPr>
        <p:spPr>
          <a:xfrm>
            <a:off x="671751" y="4008715"/>
            <a:ext cx="13286899" cy="614124"/>
          </a:xfrm>
          <a:prstGeom prst="rect">
            <a:avLst/>
          </a:prstGeom>
          <a:noFill/>
          <a:ln/>
        </p:spPr>
        <p:txBody>
          <a:bodyPr wrap="square" lIns="0" tIns="0" rIns="0" bIns="0" rtlCol="0" anchor="t"/>
          <a:lstStyle/>
          <a:p>
            <a:pPr marL="0" indent="0">
              <a:lnSpc>
                <a:spcPts val="2400"/>
              </a:lnSpc>
              <a:buNone/>
            </a:pPr>
            <a:r>
              <a:rPr lang="en-US" sz="1500" dirty="0">
                <a:solidFill>
                  <a:srgbClr val="F4CAB8"/>
                </a:solidFill>
                <a:latin typeface="Montserrat Medium" pitchFamily="34" charset="0"/>
                <a:ea typeface="Montserrat Medium" pitchFamily="34" charset="-122"/>
                <a:cs typeface="Montserrat Medium" pitchFamily="34" charset="-120"/>
              </a:rPr>
              <a:t>Dalam hukum waris Islam, terdapat beberapa sebab yang menjadikan seseorang berhak menerima warisan. Sebab-sebab ini menentukan hubungan antara pewaris dan ahli waris yang memungkinkan terjadinya pewarisan.</a:t>
            </a:r>
            <a:endParaRPr lang="en-US" sz="1500" dirty="0"/>
          </a:p>
        </p:txBody>
      </p:sp>
      <p:sp>
        <p:nvSpPr>
          <p:cNvPr id="5" name="Text 2"/>
          <p:cNvSpPr/>
          <p:nvPr/>
        </p:nvSpPr>
        <p:spPr>
          <a:xfrm>
            <a:off x="671751" y="4838700"/>
            <a:ext cx="13286899" cy="921187"/>
          </a:xfrm>
          <a:prstGeom prst="rect">
            <a:avLst/>
          </a:prstGeom>
          <a:noFill/>
          <a:ln/>
        </p:spPr>
        <p:txBody>
          <a:bodyPr wrap="square" lIns="0" tIns="0" rIns="0" bIns="0" rtlCol="0" anchor="t"/>
          <a:lstStyle/>
          <a:p>
            <a:pPr marL="0" indent="0">
              <a:lnSpc>
                <a:spcPts val="2400"/>
              </a:lnSpc>
              <a:buNone/>
            </a:pPr>
            <a:r>
              <a:rPr lang="en-US" sz="1500" dirty="0">
                <a:solidFill>
                  <a:srgbClr val="F4CAB8"/>
                </a:solidFill>
                <a:latin typeface="Montserrat Medium" pitchFamily="34" charset="0"/>
                <a:ea typeface="Montserrat Medium" pitchFamily="34" charset="-122"/>
                <a:cs typeface="Montserrat Medium" pitchFamily="34" charset="-120"/>
              </a:rPr>
              <a:t>Sebab-sebab warisan yang diakui dalam Islam meliputi: (1) Hubungan kekerabatan atau nasab, (2) Pernikahan yang sah, dan (3) Al-Wala' atau hubungan antara tuan dan budak yang telah dimerdekakan. Sebab-sebab ini menjadi dasar dalam menentukan siapa yang berhak menerima warisan dan bagian yang akan diterimanya.</a:t>
            </a:r>
            <a:endParaRPr lang="en-US" sz="1500" dirty="0"/>
          </a:p>
        </p:txBody>
      </p:sp>
      <p:sp>
        <p:nvSpPr>
          <p:cNvPr id="6" name="Shape 3"/>
          <p:cNvSpPr/>
          <p:nvPr/>
        </p:nvSpPr>
        <p:spPr>
          <a:xfrm>
            <a:off x="671751" y="6191607"/>
            <a:ext cx="431840" cy="431840"/>
          </a:xfrm>
          <a:prstGeom prst="roundRect">
            <a:avLst>
              <a:gd name="adj" fmla="val 6667"/>
            </a:avLst>
          </a:prstGeom>
          <a:solidFill>
            <a:srgbClr val="4D1529"/>
          </a:solidFill>
          <a:ln/>
        </p:spPr>
      </p:sp>
      <p:sp>
        <p:nvSpPr>
          <p:cNvPr id="7" name="Text 4"/>
          <p:cNvSpPr/>
          <p:nvPr/>
        </p:nvSpPr>
        <p:spPr>
          <a:xfrm>
            <a:off x="810816" y="6253996"/>
            <a:ext cx="153591" cy="307062"/>
          </a:xfrm>
          <a:prstGeom prst="rect">
            <a:avLst/>
          </a:prstGeom>
          <a:noFill/>
          <a:ln/>
        </p:spPr>
        <p:txBody>
          <a:bodyPr wrap="none" lIns="0" tIns="0" rIns="0" bIns="0" rtlCol="0" anchor="t"/>
          <a:lstStyle/>
          <a:p>
            <a:pPr marL="0" indent="0" algn="ctr">
              <a:lnSpc>
                <a:spcPts val="2400"/>
              </a:lnSpc>
              <a:buNone/>
            </a:pPr>
            <a:r>
              <a:rPr lang="en-US" sz="2400" b="1" dirty="0">
                <a:solidFill>
                  <a:srgbClr val="F4CAB8"/>
                </a:solidFill>
                <a:latin typeface="Brygada 1918 Bold" pitchFamily="34" charset="0"/>
                <a:ea typeface="Brygada 1918 Bold" pitchFamily="34" charset="-122"/>
                <a:cs typeface="Brygada 1918 Bold" pitchFamily="34" charset="-120"/>
              </a:rPr>
              <a:t>1</a:t>
            </a:r>
            <a:endParaRPr lang="en-US" sz="2400" dirty="0"/>
          </a:p>
        </p:txBody>
      </p:sp>
      <p:sp>
        <p:nvSpPr>
          <p:cNvPr id="8" name="Text 5"/>
          <p:cNvSpPr/>
          <p:nvPr/>
        </p:nvSpPr>
        <p:spPr>
          <a:xfrm>
            <a:off x="1295519" y="6191607"/>
            <a:ext cx="2958108" cy="319802"/>
          </a:xfrm>
          <a:prstGeom prst="rect">
            <a:avLst/>
          </a:prstGeom>
          <a:noFill/>
          <a:ln/>
        </p:spPr>
        <p:txBody>
          <a:bodyPr wrap="none" lIns="0" tIns="0" rIns="0" bIns="0" rtlCol="0" anchor="t"/>
          <a:lstStyle/>
          <a:p>
            <a:pPr marL="0" indent="0">
              <a:lnSpc>
                <a:spcPts val="2500"/>
              </a:lnSpc>
              <a:buNone/>
            </a:pPr>
            <a:r>
              <a:rPr lang="en-US" sz="2000" b="1" dirty="0" err="1">
                <a:solidFill>
                  <a:srgbClr val="F4CAB8"/>
                </a:solidFill>
                <a:latin typeface="Brygada 1918 Bold" pitchFamily="34" charset="0"/>
                <a:ea typeface="Brygada 1918 Bold" pitchFamily="34" charset="-122"/>
                <a:cs typeface="Brygada 1918 Bold" pitchFamily="34" charset="-120"/>
              </a:rPr>
              <a:t>Hubungan</a:t>
            </a:r>
            <a:r>
              <a:rPr lang="en-US" sz="2000" b="1" dirty="0">
                <a:solidFill>
                  <a:srgbClr val="F4CAB8"/>
                </a:solidFill>
                <a:latin typeface="Brygada 1918 Bold" pitchFamily="34" charset="0"/>
                <a:ea typeface="Brygada 1918 Bold" pitchFamily="34" charset="-122"/>
                <a:cs typeface="Brygada 1918 Bold" pitchFamily="34" charset="-120"/>
              </a:rPr>
              <a:t> </a:t>
            </a:r>
            <a:r>
              <a:rPr lang="en-US" sz="2000" b="1" dirty="0" err="1">
                <a:solidFill>
                  <a:srgbClr val="F4CAB8"/>
                </a:solidFill>
                <a:latin typeface="Brygada 1918 Bold" pitchFamily="34" charset="0"/>
                <a:ea typeface="Brygada 1918 Bold" pitchFamily="34" charset="-122"/>
                <a:cs typeface="Brygada 1918 Bold" pitchFamily="34" charset="-120"/>
              </a:rPr>
              <a:t>Kekerabatan</a:t>
            </a:r>
            <a:r>
              <a:rPr lang="en-US" sz="2000" b="1" dirty="0">
                <a:solidFill>
                  <a:srgbClr val="F4CAB8"/>
                </a:solidFill>
                <a:latin typeface="Brygada 1918 Bold" pitchFamily="34" charset="0"/>
                <a:ea typeface="Brygada 1918 Bold" pitchFamily="34" charset="-122"/>
                <a:cs typeface="Brygada 1918 Bold" pitchFamily="34" charset="-120"/>
              </a:rPr>
              <a:t> (</a:t>
            </a:r>
            <a:r>
              <a:rPr lang="en-US" sz="2000" b="1" dirty="0" err="1">
                <a:solidFill>
                  <a:srgbClr val="F4CAB8"/>
                </a:solidFill>
                <a:latin typeface="Brygada 1918 Bold" pitchFamily="34" charset="0"/>
                <a:ea typeface="Brygada 1918 Bold" pitchFamily="34" charset="-122"/>
                <a:cs typeface="Brygada 1918 Bold" pitchFamily="34" charset="-120"/>
              </a:rPr>
              <a:t>nasab</a:t>
            </a:r>
            <a:r>
              <a:rPr lang="en-US" sz="2000" b="1" dirty="0">
                <a:solidFill>
                  <a:srgbClr val="F4CAB8"/>
                </a:solidFill>
                <a:latin typeface="Brygada 1918 Bold" pitchFamily="34" charset="0"/>
                <a:ea typeface="Brygada 1918 Bold" pitchFamily="34" charset="-122"/>
                <a:cs typeface="Brygada 1918 Bold" pitchFamily="34" charset="-120"/>
              </a:rPr>
              <a:t>)</a:t>
            </a:r>
            <a:endParaRPr lang="en-US" sz="2000" dirty="0"/>
          </a:p>
        </p:txBody>
      </p:sp>
      <p:sp>
        <p:nvSpPr>
          <p:cNvPr id="9" name="Text 6"/>
          <p:cNvSpPr/>
          <p:nvPr/>
        </p:nvSpPr>
        <p:spPr>
          <a:xfrm>
            <a:off x="1295519" y="6626543"/>
            <a:ext cx="3677245" cy="614124"/>
          </a:xfrm>
          <a:prstGeom prst="rect">
            <a:avLst/>
          </a:prstGeom>
          <a:noFill/>
          <a:ln/>
        </p:spPr>
        <p:txBody>
          <a:bodyPr wrap="square" lIns="0" tIns="0" rIns="0" bIns="0" rtlCol="0" anchor="t"/>
          <a:lstStyle/>
          <a:p>
            <a:pPr marL="0" indent="0">
              <a:lnSpc>
                <a:spcPts val="2400"/>
              </a:lnSpc>
              <a:buNone/>
            </a:pPr>
            <a:r>
              <a:rPr lang="en-US" sz="1500" dirty="0">
                <a:solidFill>
                  <a:srgbClr val="F4CAB8"/>
                </a:solidFill>
                <a:latin typeface="Montserrat Medium" pitchFamily="34" charset="0"/>
                <a:ea typeface="Montserrat Medium" pitchFamily="34" charset="-122"/>
                <a:cs typeface="Montserrat Medium" pitchFamily="34" charset="-120"/>
              </a:rPr>
              <a:t>Meliputi hubungan darah seperti anak, orang tua, dan saudara.</a:t>
            </a:r>
            <a:endParaRPr lang="en-US" sz="1500" dirty="0"/>
          </a:p>
        </p:txBody>
      </p:sp>
      <p:sp>
        <p:nvSpPr>
          <p:cNvPr id="10" name="Shape 7"/>
          <p:cNvSpPr/>
          <p:nvPr/>
        </p:nvSpPr>
        <p:spPr>
          <a:xfrm>
            <a:off x="5164693" y="6191607"/>
            <a:ext cx="431840" cy="431840"/>
          </a:xfrm>
          <a:prstGeom prst="roundRect">
            <a:avLst>
              <a:gd name="adj" fmla="val 6667"/>
            </a:avLst>
          </a:prstGeom>
          <a:solidFill>
            <a:srgbClr val="4D1529"/>
          </a:solidFill>
          <a:ln/>
        </p:spPr>
      </p:sp>
      <p:sp>
        <p:nvSpPr>
          <p:cNvPr id="11" name="Text 8"/>
          <p:cNvSpPr/>
          <p:nvPr/>
        </p:nvSpPr>
        <p:spPr>
          <a:xfrm>
            <a:off x="5293043" y="6253996"/>
            <a:ext cx="175141" cy="307062"/>
          </a:xfrm>
          <a:prstGeom prst="rect">
            <a:avLst/>
          </a:prstGeom>
          <a:noFill/>
          <a:ln/>
        </p:spPr>
        <p:txBody>
          <a:bodyPr wrap="none" lIns="0" tIns="0" rIns="0" bIns="0" rtlCol="0" anchor="t"/>
          <a:lstStyle/>
          <a:p>
            <a:pPr marL="0" indent="0" algn="ctr">
              <a:lnSpc>
                <a:spcPts val="2400"/>
              </a:lnSpc>
              <a:buNone/>
            </a:pPr>
            <a:r>
              <a:rPr lang="en-US" sz="2400" b="1" dirty="0">
                <a:solidFill>
                  <a:srgbClr val="F4CAB8"/>
                </a:solidFill>
                <a:latin typeface="Brygada 1918 Bold" pitchFamily="34" charset="0"/>
                <a:ea typeface="Brygada 1918 Bold" pitchFamily="34" charset="-122"/>
                <a:cs typeface="Brygada 1918 Bold" pitchFamily="34" charset="-120"/>
              </a:rPr>
              <a:t>2</a:t>
            </a:r>
            <a:endParaRPr lang="en-US" sz="2400" dirty="0"/>
          </a:p>
        </p:txBody>
      </p:sp>
      <p:sp>
        <p:nvSpPr>
          <p:cNvPr id="12" name="Text 9"/>
          <p:cNvSpPr/>
          <p:nvPr/>
        </p:nvSpPr>
        <p:spPr>
          <a:xfrm>
            <a:off x="5788462" y="6191607"/>
            <a:ext cx="2601158" cy="319802"/>
          </a:xfrm>
          <a:prstGeom prst="rect">
            <a:avLst/>
          </a:prstGeom>
          <a:noFill/>
          <a:ln/>
        </p:spPr>
        <p:txBody>
          <a:bodyPr wrap="none" lIns="0" tIns="0" rIns="0" bIns="0" rtlCol="0" anchor="t"/>
          <a:lstStyle/>
          <a:p>
            <a:pPr marL="0" indent="0">
              <a:lnSpc>
                <a:spcPts val="2500"/>
              </a:lnSpc>
              <a:buNone/>
            </a:pPr>
            <a:r>
              <a:rPr lang="en-US" sz="2000" b="1" dirty="0">
                <a:solidFill>
                  <a:srgbClr val="F4CAB8"/>
                </a:solidFill>
                <a:latin typeface="Brygada 1918 Bold" pitchFamily="34" charset="0"/>
                <a:ea typeface="Brygada 1918 Bold" pitchFamily="34" charset="-122"/>
                <a:cs typeface="Brygada 1918 Bold" pitchFamily="34" charset="-120"/>
              </a:rPr>
              <a:t>Pernikahan yang Sah</a:t>
            </a:r>
            <a:endParaRPr lang="en-US" sz="2000" dirty="0"/>
          </a:p>
        </p:txBody>
      </p:sp>
      <p:sp>
        <p:nvSpPr>
          <p:cNvPr id="13" name="Text 10"/>
          <p:cNvSpPr/>
          <p:nvPr/>
        </p:nvSpPr>
        <p:spPr>
          <a:xfrm>
            <a:off x="5788462" y="6626543"/>
            <a:ext cx="3677245" cy="921187"/>
          </a:xfrm>
          <a:prstGeom prst="rect">
            <a:avLst/>
          </a:prstGeom>
          <a:noFill/>
          <a:ln/>
        </p:spPr>
        <p:txBody>
          <a:bodyPr wrap="square" lIns="0" tIns="0" rIns="0" bIns="0" rtlCol="0" anchor="t"/>
          <a:lstStyle/>
          <a:p>
            <a:pPr marL="0" indent="0">
              <a:lnSpc>
                <a:spcPts val="2400"/>
              </a:lnSpc>
              <a:buNone/>
            </a:pPr>
            <a:r>
              <a:rPr lang="en-US" sz="1500" dirty="0">
                <a:solidFill>
                  <a:srgbClr val="F4CAB8"/>
                </a:solidFill>
                <a:latin typeface="Montserrat Medium" pitchFamily="34" charset="0"/>
                <a:ea typeface="Montserrat Medium" pitchFamily="34" charset="-122"/>
                <a:cs typeface="Montserrat Medium" pitchFamily="34" charset="-120"/>
              </a:rPr>
              <a:t>Hubungan suami-istri yang terikat dalam pernikahan yang sah menurut syariat.</a:t>
            </a:r>
            <a:endParaRPr lang="en-US" sz="1500" dirty="0"/>
          </a:p>
        </p:txBody>
      </p:sp>
      <p:sp>
        <p:nvSpPr>
          <p:cNvPr id="14" name="Shape 11"/>
          <p:cNvSpPr/>
          <p:nvPr/>
        </p:nvSpPr>
        <p:spPr>
          <a:xfrm>
            <a:off x="9657636" y="6191607"/>
            <a:ext cx="431840" cy="431840"/>
          </a:xfrm>
          <a:prstGeom prst="roundRect">
            <a:avLst>
              <a:gd name="adj" fmla="val 6667"/>
            </a:avLst>
          </a:prstGeom>
          <a:solidFill>
            <a:srgbClr val="4D1529"/>
          </a:solidFill>
          <a:ln/>
        </p:spPr>
      </p:sp>
      <p:sp>
        <p:nvSpPr>
          <p:cNvPr id="15" name="Text 12"/>
          <p:cNvSpPr/>
          <p:nvPr/>
        </p:nvSpPr>
        <p:spPr>
          <a:xfrm>
            <a:off x="9779794" y="6253996"/>
            <a:ext cx="187404" cy="307062"/>
          </a:xfrm>
          <a:prstGeom prst="rect">
            <a:avLst/>
          </a:prstGeom>
          <a:noFill/>
          <a:ln/>
        </p:spPr>
        <p:txBody>
          <a:bodyPr wrap="none" lIns="0" tIns="0" rIns="0" bIns="0" rtlCol="0" anchor="t"/>
          <a:lstStyle/>
          <a:p>
            <a:pPr marL="0" indent="0" algn="ctr">
              <a:lnSpc>
                <a:spcPts val="2400"/>
              </a:lnSpc>
              <a:buNone/>
            </a:pPr>
            <a:r>
              <a:rPr lang="en-US" sz="2400" b="1" dirty="0">
                <a:solidFill>
                  <a:srgbClr val="F4CAB8"/>
                </a:solidFill>
                <a:latin typeface="Brygada 1918 Bold" pitchFamily="34" charset="0"/>
                <a:ea typeface="Brygada 1918 Bold" pitchFamily="34" charset="-122"/>
                <a:cs typeface="Brygada 1918 Bold" pitchFamily="34" charset="-120"/>
              </a:rPr>
              <a:t>3</a:t>
            </a:r>
            <a:endParaRPr lang="en-US" sz="2400" dirty="0"/>
          </a:p>
        </p:txBody>
      </p:sp>
      <p:sp>
        <p:nvSpPr>
          <p:cNvPr id="16" name="Text 13"/>
          <p:cNvSpPr/>
          <p:nvPr/>
        </p:nvSpPr>
        <p:spPr>
          <a:xfrm>
            <a:off x="10281404" y="6191607"/>
            <a:ext cx="2559129" cy="319802"/>
          </a:xfrm>
          <a:prstGeom prst="rect">
            <a:avLst/>
          </a:prstGeom>
          <a:noFill/>
          <a:ln/>
        </p:spPr>
        <p:txBody>
          <a:bodyPr wrap="none" lIns="0" tIns="0" rIns="0" bIns="0" rtlCol="0" anchor="t"/>
          <a:lstStyle/>
          <a:p>
            <a:pPr marL="0" indent="0">
              <a:lnSpc>
                <a:spcPts val="2500"/>
              </a:lnSpc>
              <a:buNone/>
            </a:pPr>
            <a:r>
              <a:rPr lang="en-US" sz="2000" b="1" dirty="0">
                <a:solidFill>
                  <a:srgbClr val="F4CAB8"/>
                </a:solidFill>
                <a:latin typeface="Brygada 1918 Bold" pitchFamily="34" charset="0"/>
                <a:ea typeface="Brygada 1918 Bold" pitchFamily="34" charset="-122"/>
                <a:cs typeface="Brygada 1918 Bold" pitchFamily="34" charset="-120"/>
              </a:rPr>
              <a:t>Al-Wala'</a:t>
            </a:r>
            <a:endParaRPr lang="en-US" sz="2000" dirty="0"/>
          </a:p>
        </p:txBody>
      </p:sp>
      <p:sp>
        <p:nvSpPr>
          <p:cNvPr id="17" name="Text 14"/>
          <p:cNvSpPr/>
          <p:nvPr/>
        </p:nvSpPr>
        <p:spPr>
          <a:xfrm>
            <a:off x="10281404" y="6626543"/>
            <a:ext cx="3677245" cy="921187"/>
          </a:xfrm>
          <a:prstGeom prst="rect">
            <a:avLst/>
          </a:prstGeom>
          <a:noFill/>
          <a:ln/>
        </p:spPr>
        <p:txBody>
          <a:bodyPr wrap="square" lIns="0" tIns="0" rIns="0" bIns="0" rtlCol="0" anchor="t"/>
          <a:lstStyle/>
          <a:p>
            <a:pPr marL="0" indent="0">
              <a:lnSpc>
                <a:spcPts val="2400"/>
              </a:lnSpc>
              <a:buNone/>
            </a:pPr>
            <a:r>
              <a:rPr lang="en-US" sz="1500" dirty="0">
                <a:solidFill>
                  <a:srgbClr val="F4CAB8"/>
                </a:solidFill>
                <a:latin typeface="Montserrat Medium" pitchFamily="34" charset="0"/>
                <a:ea typeface="Montserrat Medium" pitchFamily="34" charset="-122"/>
                <a:cs typeface="Montserrat Medium" pitchFamily="34" charset="-120"/>
              </a:rPr>
              <a:t>Hubungan antara tuan dan budak yang telah dimerdekakan, meskipun jarang terjadi di zaman modern.</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02456" y="475536"/>
            <a:ext cx="4957524" cy="573881"/>
          </a:xfrm>
          <a:prstGeom prst="rect">
            <a:avLst/>
          </a:prstGeom>
          <a:noFill/>
          <a:ln/>
        </p:spPr>
        <p:txBody>
          <a:bodyPr wrap="none" lIns="0" tIns="0" rIns="0" bIns="0" rtlCol="0" anchor="t"/>
          <a:lstStyle/>
          <a:p>
            <a:pPr marL="0" indent="0">
              <a:lnSpc>
                <a:spcPts val="4500"/>
              </a:lnSpc>
              <a:buNone/>
            </a:pPr>
            <a:r>
              <a:rPr lang="en-US" sz="3600" b="1" dirty="0">
                <a:solidFill>
                  <a:srgbClr val="FFB393"/>
                </a:solidFill>
                <a:latin typeface="Brygada 1918 Bold" pitchFamily="34" charset="0"/>
                <a:ea typeface="Brygada 1918 Bold" pitchFamily="34" charset="-122"/>
                <a:cs typeface="Brygada 1918 Bold" pitchFamily="34" charset="-120"/>
              </a:rPr>
              <a:t>Syarat-syarat Warisan</a:t>
            </a:r>
            <a:endParaRPr lang="en-US" sz="3600" dirty="0"/>
          </a:p>
        </p:txBody>
      </p:sp>
      <p:sp>
        <p:nvSpPr>
          <p:cNvPr id="4" name="Text 1"/>
          <p:cNvSpPr/>
          <p:nvPr/>
        </p:nvSpPr>
        <p:spPr>
          <a:xfrm>
            <a:off x="602456" y="1307544"/>
            <a:ext cx="7939087" cy="826175"/>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Untuk terjadinya pewarisan dalam Islam, terdapat beberapa syarat yang harus dipenuhi. Syarat-syarat ini memastikan bahwa proses pewarisan berjalan sesuai dengan ketentuan syariat dan melindungi hak-hak semua pihak yang terlibat.</a:t>
            </a:r>
            <a:endParaRPr lang="en-US" sz="1350" dirty="0"/>
          </a:p>
        </p:txBody>
      </p:sp>
      <p:sp>
        <p:nvSpPr>
          <p:cNvPr id="5" name="Text 2"/>
          <p:cNvSpPr/>
          <p:nvPr/>
        </p:nvSpPr>
        <p:spPr>
          <a:xfrm>
            <a:off x="602456" y="2327315"/>
            <a:ext cx="7939087" cy="1101566"/>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Syarat-syarat warisan dalam Islam meliputi: (1) Meninggalnya pewaris, baik secara hakiki, hukmi, maupun taqdiri; (2) Hidupnya ahli waris pada saat pewaris meninggal dunia; dan (3) Tidak adanya penghalang-penghalang warisan. Pemenuhan syarat-syarat ini menjadi kunci dalam menentukan keabsahan proses pewarisan.</a:t>
            </a:r>
            <a:endParaRPr lang="en-US" sz="1350" dirty="0"/>
          </a:p>
        </p:txBody>
      </p:sp>
      <p:pic>
        <p:nvPicPr>
          <p:cNvPr id="6" name="Image 1" descr="preencoded.png"/>
          <p:cNvPicPr>
            <a:picLocks noChangeAspect="1"/>
          </p:cNvPicPr>
          <p:nvPr/>
        </p:nvPicPr>
        <p:blipFill>
          <a:blip r:embed="rId4"/>
          <a:stretch>
            <a:fillRect/>
          </a:stretch>
        </p:blipFill>
        <p:spPr>
          <a:xfrm>
            <a:off x="602456" y="3622477"/>
            <a:ext cx="860703" cy="1377196"/>
          </a:xfrm>
          <a:prstGeom prst="rect">
            <a:avLst/>
          </a:prstGeom>
        </p:spPr>
      </p:pic>
      <p:sp>
        <p:nvSpPr>
          <p:cNvPr id="7" name="Text 3"/>
          <p:cNvSpPr/>
          <p:nvPr/>
        </p:nvSpPr>
        <p:spPr>
          <a:xfrm>
            <a:off x="1721287" y="3794522"/>
            <a:ext cx="2473166" cy="286941"/>
          </a:xfrm>
          <a:prstGeom prst="rect">
            <a:avLst/>
          </a:prstGeom>
          <a:noFill/>
          <a:ln/>
        </p:spPr>
        <p:txBody>
          <a:bodyPr wrap="none" lIns="0" tIns="0" rIns="0" bIns="0" rtlCol="0" anchor="t"/>
          <a:lstStyle/>
          <a:p>
            <a:pPr marL="0" indent="0" algn="l">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Meninggalnya Pewaris</a:t>
            </a:r>
            <a:endParaRPr lang="en-US" sz="1800" dirty="0"/>
          </a:p>
        </p:txBody>
      </p:sp>
      <p:sp>
        <p:nvSpPr>
          <p:cNvPr id="8" name="Text 4"/>
          <p:cNvSpPr/>
          <p:nvPr/>
        </p:nvSpPr>
        <p:spPr>
          <a:xfrm>
            <a:off x="1721287" y="4184690"/>
            <a:ext cx="6820257" cy="275392"/>
          </a:xfrm>
          <a:prstGeom prst="rect">
            <a:avLst/>
          </a:prstGeom>
          <a:noFill/>
          <a:ln/>
        </p:spPr>
        <p:txBody>
          <a:bodyPr wrap="none" lIns="0" tIns="0" rIns="0" bIns="0" rtlCol="0" anchor="t"/>
          <a:lstStyle/>
          <a:p>
            <a:pPr marL="0" indent="0" algn="l">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Kematian pewaris secara hakiki, hukmi, atau taqdiri.</a:t>
            </a:r>
            <a:endParaRPr lang="en-US" sz="1350" dirty="0"/>
          </a:p>
        </p:txBody>
      </p:sp>
      <p:pic>
        <p:nvPicPr>
          <p:cNvPr id="9" name="Image 2" descr="preencoded.png"/>
          <p:cNvPicPr>
            <a:picLocks noChangeAspect="1"/>
          </p:cNvPicPr>
          <p:nvPr/>
        </p:nvPicPr>
        <p:blipFill>
          <a:blip r:embed="rId5"/>
          <a:stretch>
            <a:fillRect/>
          </a:stretch>
        </p:blipFill>
        <p:spPr>
          <a:xfrm>
            <a:off x="602456" y="4999673"/>
            <a:ext cx="860703" cy="1377196"/>
          </a:xfrm>
          <a:prstGeom prst="rect">
            <a:avLst/>
          </a:prstGeom>
        </p:spPr>
      </p:pic>
      <p:sp>
        <p:nvSpPr>
          <p:cNvPr id="10" name="Text 5"/>
          <p:cNvSpPr/>
          <p:nvPr/>
        </p:nvSpPr>
        <p:spPr>
          <a:xfrm>
            <a:off x="1721287" y="5171718"/>
            <a:ext cx="2295406" cy="286941"/>
          </a:xfrm>
          <a:prstGeom prst="rect">
            <a:avLst/>
          </a:prstGeom>
          <a:noFill/>
          <a:ln/>
        </p:spPr>
        <p:txBody>
          <a:bodyPr wrap="none" lIns="0" tIns="0" rIns="0" bIns="0" rtlCol="0" anchor="t"/>
          <a:lstStyle/>
          <a:p>
            <a:pPr marL="0" indent="0" algn="l">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Hidupnya Ahli Waris</a:t>
            </a:r>
            <a:endParaRPr lang="en-US" sz="1800" dirty="0"/>
          </a:p>
        </p:txBody>
      </p:sp>
      <p:sp>
        <p:nvSpPr>
          <p:cNvPr id="11" name="Text 6"/>
          <p:cNvSpPr/>
          <p:nvPr/>
        </p:nvSpPr>
        <p:spPr>
          <a:xfrm>
            <a:off x="1721287" y="5561886"/>
            <a:ext cx="6820257" cy="275392"/>
          </a:xfrm>
          <a:prstGeom prst="rect">
            <a:avLst/>
          </a:prstGeom>
          <a:noFill/>
          <a:ln/>
        </p:spPr>
        <p:txBody>
          <a:bodyPr wrap="none" lIns="0" tIns="0" rIns="0" bIns="0" rtlCol="0" anchor="t"/>
          <a:lstStyle/>
          <a:p>
            <a:pPr marL="0" indent="0" algn="l">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Ahli waris masih hidup saat pewaris meninggal dunia.</a:t>
            </a:r>
            <a:endParaRPr lang="en-US" sz="1350" dirty="0"/>
          </a:p>
        </p:txBody>
      </p:sp>
      <p:pic>
        <p:nvPicPr>
          <p:cNvPr id="12" name="Image 3" descr="preencoded.png"/>
          <p:cNvPicPr>
            <a:picLocks noChangeAspect="1"/>
          </p:cNvPicPr>
          <p:nvPr/>
        </p:nvPicPr>
        <p:blipFill>
          <a:blip r:embed="rId6"/>
          <a:stretch>
            <a:fillRect/>
          </a:stretch>
        </p:blipFill>
        <p:spPr>
          <a:xfrm>
            <a:off x="602456" y="6376868"/>
            <a:ext cx="860703" cy="1377196"/>
          </a:xfrm>
          <a:prstGeom prst="rect">
            <a:avLst/>
          </a:prstGeom>
        </p:spPr>
      </p:pic>
      <p:sp>
        <p:nvSpPr>
          <p:cNvPr id="13" name="Text 7"/>
          <p:cNvSpPr/>
          <p:nvPr/>
        </p:nvSpPr>
        <p:spPr>
          <a:xfrm>
            <a:off x="1721287" y="6548914"/>
            <a:ext cx="2467808" cy="286941"/>
          </a:xfrm>
          <a:prstGeom prst="rect">
            <a:avLst/>
          </a:prstGeom>
          <a:noFill/>
          <a:ln/>
        </p:spPr>
        <p:txBody>
          <a:bodyPr wrap="none" lIns="0" tIns="0" rIns="0" bIns="0" rtlCol="0" anchor="t"/>
          <a:lstStyle/>
          <a:p>
            <a:pPr marL="0" indent="0" algn="l">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Tidak Ada Penghalang</a:t>
            </a:r>
            <a:endParaRPr lang="en-US" sz="1800" dirty="0"/>
          </a:p>
        </p:txBody>
      </p:sp>
      <p:sp>
        <p:nvSpPr>
          <p:cNvPr id="14" name="Text 8"/>
          <p:cNvSpPr/>
          <p:nvPr/>
        </p:nvSpPr>
        <p:spPr>
          <a:xfrm>
            <a:off x="1721287" y="6939082"/>
            <a:ext cx="6820257" cy="275392"/>
          </a:xfrm>
          <a:prstGeom prst="rect">
            <a:avLst/>
          </a:prstGeom>
          <a:noFill/>
          <a:ln/>
        </p:spPr>
        <p:txBody>
          <a:bodyPr wrap="none" lIns="0" tIns="0" rIns="0" bIns="0" rtlCol="0" anchor="t"/>
          <a:lstStyle/>
          <a:p>
            <a:pPr marL="0" indent="0" algn="l">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Tidak adanya faktor yang menghalangi pewarisan.</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88380" y="747951"/>
            <a:ext cx="7940040" cy="1146572"/>
          </a:xfrm>
          <a:prstGeom prst="rect">
            <a:avLst/>
          </a:prstGeom>
          <a:noFill/>
          <a:ln/>
        </p:spPr>
        <p:txBody>
          <a:bodyPr wrap="square" lIns="0" tIns="0" rIns="0" bIns="0" rtlCol="0" anchor="t"/>
          <a:lstStyle/>
          <a:p>
            <a:pPr marL="0" indent="0">
              <a:lnSpc>
                <a:spcPts val="4500"/>
              </a:lnSpc>
              <a:buNone/>
            </a:pPr>
            <a:r>
              <a:rPr lang="en-US" sz="3600" b="1" dirty="0">
                <a:solidFill>
                  <a:srgbClr val="FFB393"/>
                </a:solidFill>
                <a:latin typeface="Brygada 1918 Bold" pitchFamily="34" charset="0"/>
                <a:ea typeface="Brygada 1918 Bold" pitchFamily="34" charset="-122"/>
                <a:cs typeface="Brygada 1918 Bold" pitchFamily="34" charset="-120"/>
              </a:rPr>
              <a:t>Penghalang-penghalang Warisan (Mawani' al-Irts)</a:t>
            </a:r>
            <a:endParaRPr lang="en-US" sz="3600" dirty="0"/>
          </a:p>
        </p:txBody>
      </p:sp>
      <p:sp>
        <p:nvSpPr>
          <p:cNvPr id="4" name="Text 1"/>
          <p:cNvSpPr/>
          <p:nvPr/>
        </p:nvSpPr>
        <p:spPr>
          <a:xfrm>
            <a:off x="6088380" y="2152412"/>
            <a:ext cx="7940040" cy="825817"/>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Dalam hukum waris Islam, terdapat beberapa faktor yang dapat menghalangi seseorang untuk menerima warisan, meskipun ia memiliki hubungan dengan pewaris. Faktor-faktor ini disebut sebagai penghalang-penghalang warisan atau Mawani' al-Irts.</a:t>
            </a:r>
            <a:endParaRPr lang="en-US" sz="1350" dirty="0"/>
          </a:p>
        </p:txBody>
      </p:sp>
      <p:sp>
        <p:nvSpPr>
          <p:cNvPr id="5" name="Text 2"/>
          <p:cNvSpPr/>
          <p:nvPr/>
        </p:nvSpPr>
        <p:spPr>
          <a:xfrm>
            <a:off x="6088380" y="3171706"/>
            <a:ext cx="7940040" cy="1101090"/>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Penghalang-penghalang warisan ini bertujuan untuk memastikan keadilan dan kesesuaian dengan prinsip-prinsip syariat Islam dalam pembagian harta warisan. Pemahaman tentang penghalang-penghalang ini sangat penting untuk menentukan siapa yang berhak dan tidak berhak menerima warisan.</a:t>
            </a:r>
            <a:endParaRPr lang="en-US" sz="1350" dirty="0"/>
          </a:p>
        </p:txBody>
      </p:sp>
      <p:sp>
        <p:nvSpPr>
          <p:cNvPr id="6" name="Shape 3"/>
          <p:cNvSpPr/>
          <p:nvPr/>
        </p:nvSpPr>
        <p:spPr>
          <a:xfrm>
            <a:off x="6088380" y="4466273"/>
            <a:ext cx="3884057" cy="1284089"/>
          </a:xfrm>
          <a:prstGeom prst="roundRect">
            <a:avLst>
              <a:gd name="adj" fmla="val 2009"/>
            </a:avLst>
          </a:prstGeom>
          <a:solidFill>
            <a:srgbClr val="4D1529"/>
          </a:solidFill>
          <a:ln/>
        </p:spPr>
      </p:sp>
      <p:sp>
        <p:nvSpPr>
          <p:cNvPr id="7" name="Text 4"/>
          <p:cNvSpPr/>
          <p:nvPr/>
        </p:nvSpPr>
        <p:spPr>
          <a:xfrm>
            <a:off x="6260306" y="4638199"/>
            <a:ext cx="2293263" cy="286583"/>
          </a:xfrm>
          <a:prstGeom prst="rect">
            <a:avLst/>
          </a:prstGeom>
          <a:noFill/>
          <a:ln/>
        </p:spPr>
        <p:txBody>
          <a:bodyPr wrap="none" lIns="0" tIns="0" rIns="0" bIns="0" rtlCol="0" anchor="t"/>
          <a:lstStyle/>
          <a:p>
            <a:pPr marL="0" indent="0">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Budak (Ar-riq)</a:t>
            </a:r>
            <a:endParaRPr lang="en-US" sz="1800" dirty="0"/>
          </a:p>
        </p:txBody>
      </p:sp>
      <p:sp>
        <p:nvSpPr>
          <p:cNvPr id="8" name="Text 5"/>
          <p:cNvSpPr/>
          <p:nvPr/>
        </p:nvSpPr>
        <p:spPr>
          <a:xfrm>
            <a:off x="6260306" y="5027890"/>
            <a:ext cx="3540204" cy="550545"/>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Status perbudakan menghalangi seseorang untuk mewarisi atau diwarisi.</a:t>
            </a:r>
            <a:endParaRPr lang="en-US" sz="1350" dirty="0"/>
          </a:p>
        </p:txBody>
      </p:sp>
      <p:sp>
        <p:nvSpPr>
          <p:cNvPr id="9" name="Shape 6"/>
          <p:cNvSpPr/>
          <p:nvPr/>
        </p:nvSpPr>
        <p:spPr>
          <a:xfrm>
            <a:off x="10144363" y="4466273"/>
            <a:ext cx="3884057" cy="1284089"/>
          </a:xfrm>
          <a:prstGeom prst="roundRect">
            <a:avLst>
              <a:gd name="adj" fmla="val 2009"/>
            </a:avLst>
          </a:prstGeom>
          <a:solidFill>
            <a:srgbClr val="4D1529"/>
          </a:solidFill>
          <a:ln/>
        </p:spPr>
      </p:sp>
      <p:sp>
        <p:nvSpPr>
          <p:cNvPr id="10" name="Text 7"/>
          <p:cNvSpPr/>
          <p:nvPr/>
        </p:nvSpPr>
        <p:spPr>
          <a:xfrm>
            <a:off x="10316289" y="4638199"/>
            <a:ext cx="2293263" cy="286583"/>
          </a:xfrm>
          <a:prstGeom prst="rect">
            <a:avLst/>
          </a:prstGeom>
          <a:noFill/>
          <a:ln/>
        </p:spPr>
        <p:txBody>
          <a:bodyPr wrap="none" lIns="0" tIns="0" rIns="0" bIns="0" rtlCol="0" anchor="t"/>
          <a:lstStyle/>
          <a:p>
            <a:pPr marL="0" indent="0">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Membunuh</a:t>
            </a:r>
            <a:endParaRPr lang="en-US" sz="1800" dirty="0"/>
          </a:p>
        </p:txBody>
      </p:sp>
      <p:sp>
        <p:nvSpPr>
          <p:cNvPr id="11" name="Text 8"/>
          <p:cNvSpPr/>
          <p:nvPr/>
        </p:nvSpPr>
        <p:spPr>
          <a:xfrm>
            <a:off x="10316289" y="5027890"/>
            <a:ext cx="3540204" cy="550545"/>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Pembunuhan terhadap pewaris menghalangi hak waris.</a:t>
            </a:r>
            <a:endParaRPr lang="en-US" sz="1350" dirty="0"/>
          </a:p>
        </p:txBody>
      </p:sp>
      <p:sp>
        <p:nvSpPr>
          <p:cNvPr id="12" name="Shape 9"/>
          <p:cNvSpPr/>
          <p:nvPr/>
        </p:nvSpPr>
        <p:spPr>
          <a:xfrm>
            <a:off x="6088380" y="5922288"/>
            <a:ext cx="3884057" cy="1559362"/>
          </a:xfrm>
          <a:prstGeom prst="roundRect">
            <a:avLst>
              <a:gd name="adj" fmla="val 1655"/>
            </a:avLst>
          </a:prstGeom>
          <a:solidFill>
            <a:srgbClr val="4D1529"/>
          </a:solidFill>
          <a:ln/>
        </p:spPr>
      </p:sp>
      <p:sp>
        <p:nvSpPr>
          <p:cNvPr id="13" name="Text 10"/>
          <p:cNvSpPr/>
          <p:nvPr/>
        </p:nvSpPr>
        <p:spPr>
          <a:xfrm>
            <a:off x="6260306" y="6094214"/>
            <a:ext cx="2293263" cy="286583"/>
          </a:xfrm>
          <a:prstGeom prst="rect">
            <a:avLst/>
          </a:prstGeom>
          <a:noFill/>
          <a:ln/>
        </p:spPr>
        <p:txBody>
          <a:bodyPr wrap="none" lIns="0" tIns="0" rIns="0" bIns="0" rtlCol="0" anchor="t"/>
          <a:lstStyle/>
          <a:p>
            <a:pPr marL="0" indent="0">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Perbedaan Agama</a:t>
            </a:r>
            <a:endParaRPr lang="en-US" sz="1800" dirty="0"/>
          </a:p>
        </p:txBody>
      </p:sp>
      <p:sp>
        <p:nvSpPr>
          <p:cNvPr id="14" name="Text 11"/>
          <p:cNvSpPr/>
          <p:nvPr/>
        </p:nvSpPr>
        <p:spPr>
          <a:xfrm>
            <a:off x="6260306" y="6483906"/>
            <a:ext cx="3540204" cy="825817"/>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Perbedaan agama antara pewaris dan ahli waris dapat menghalangi pewarisan.</a:t>
            </a:r>
            <a:endParaRPr lang="en-US" sz="1350" dirty="0"/>
          </a:p>
        </p:txBody>
      </p:sp>
      <p:sp>
        <p:nvSpPr>
          <p:cNvPr id="15" name="Shape 12"/>
          <p:cNvSpPr/>
          <p:nvPr/>
        </p:nvSpPr>
        <p:spPr>
          <a:xfrm>
            <a:off x="10144363" y="5922288"/>
            <a:ext cx="3884057" cy="1559362"/>
          </a:xfrm>
          <a:prstGeom prst="roundRect">
            <a:avLst>
              <a:gd name="adj" fmla="val 1655"/>
            </a:avLst>
          </a:prstGeom>
          <a:solidFill>
            <a:srgbClr val="4D1529"/>
          </a:solidFill>
          <a:ln/>
        </p:spPr>
      </p:sp>
      <p:sp>
        <p:nvSpPr>
          <p:cNvPr id="16" name="Text 13"/>
          <p:cNvSpPr/>
          <p:nvPr/>
        </p:nvSpPr>
        <p:spPr>
          <a:xfrm>
            <a:off x="10316289" y="6094214"/>
            <a:ext cx="2528768" cy="286583"/>
          </a:xfrm>
          <a:prstGeom prst="rect">
            <a:avLst/>
          </a:prstGeom>
          <a:noFill/>
          <a:ln/>
        </p:spPr>
        <p:txBody>
          <a:bodyPr wrap="none" lIns="0" tIns="0" rIns="0" bIns="0" rtlCol="0" anchor="t"/>
          <a:lstStyle/>
          <a:p>
            <a:pPr marL="0" indent="0">
              <a:lnSpc>
                <a:spcPts val="2250"/>
              </a:lnSpc>
              <a:buNone/>
            </a:pPr>
            <a:r>
              <a:rPr lang="en-US" sz="1800" b="1" dirty="0">
                <a:solidFill>
                  <a:srgbClr val="F4CAB8"/>
                </a:solidFill>
                <a:latin typeface="Brygada 1918 Bold" pitchFamily="34" charset="0"/>
                <a:ea typeface="Brygada 1918 Bold" pitchFamily="34" charset="-122"/>
                <a:cs typeface="Brygada 1918 Bold" pitchFamily="34" charset="-120"/>
              </a:rPr>
              <a:t>Perbedaan Dua Negara</a:t>
            </a:r>
            <a:endParaRPr lang="en-US" sz="1800" dirty="0"/>
          </a:p>
        </p:txBody>
      </p:sp>
      <p:sp>
        <p:nvSpPr>
          <p:cNvPr id="17" name="Text 14"/>
          <p:cNvSpPr/>
          <p:nvPr/>
        </p:nvSpPr>
        <p:spPr>
          <a:xfrm>
            <a:off x="10316289" y="6483906"/>
            <a:ext cx="3540204" cy="825817"/>
          </a:xfrm>
          <a:prstGeom prst="rect">
            <a:avLst/>
          </a:prstGeom>
          <a:noFill/>
          <a:ln/>
        </p:spPr>
        <p:txBody>
          <a:bodyPr wrap="square" lIns="0" tIns="0" rIns="0" bIns="0" rtlCol="0" anchor="t"/>
          <a:lstStyle/>
          <a:p>
            <a:pPr marL="0" indent="0">
              <a:lnSpc>
                <a:spcPts val="2150"/>
              </a:lnSpc>
              <a:buNone/>
            </a:pPr>
            <a:r>
              <a:rPr lang="en-US" sz="1350" dirty="0">
                <a:solidFill>
                  <a:srgbClr val="F4CAB8"/>
                </a:solidFill>
                <a:latin typeface="Montserrat Medium" pitchFamily="34" charset="0"/>
                <a:ea typeface="Montserrat Medium" pitchFamily="34" charset="-122"/>
                <a:cs typeface="Montserrat Medium" pitchFamily="34" charset="-120"/>
              </a:rPr>
              <a:t>Perbedaan kewarganegaraan dapat menjadi penghalang dalam beberapa kasus.</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96384" y="751642"/>
            <a:ext cx="7893368" cy="568047"/>
          </a:xfrm>
          <a:prstGeom prst="rect">
            <a:avLst/>
          </a:prstGeom>
          <a:noFill/>
          <a:ln/>
        </p:spPr>
        <p:txBody>
          <a:bodyPr wrap="none" lIns="0" tIns="0" rIns="0" bIns="0" rtlCol="0" anchor="t"/>
          <a:lstStyle/>
          <a:p>
            <a:pPr marL="0" indent="0">
              <a:lnSpc>
                <a:spcPts val="4450"/>
              </a:lnSpc>
              <a:buNone/>
            </a:pPr>
            <a:r>
              <a:rPr lang="en-US" sz="3550" b="1" dirty="0">
                <a:solidFill>
                  <a:srgbClr val="FFB393"/>
                </a:solidFill>
                <a:latin typeface="Brygada 1918 Bold" pitchFamily="34" charset="0"/>
                <a:ea typeface="Brygada 1918 Bold" pitchFamily="34" charset="-122"/>
                <a:cs typeface="Brygada 1918 Bold" pitchFamily="34" charset="-120"/>
              </a:rPr>
              <a:t>Penghalang Pertama: Budak (Ar-riq)</a:t>
            </a:r>
            <a:endParaRPr lang="en-US" sz="3550" dirty="0"/>
          </a:p>
        </p:txBody>
      </p:sp>
      <p:sp>
        <p:nvSpPr>
          <p:cNvPr id="4" name="Text 1"/>
          <p:cNvSpPr/>
          <p:nvPr/>
        </p:nvSpPr>
        <p:spPr>
          <a:xfrm>
            <a:off x="596384" y="1575197"/>
            <a:ext cx="7951232" cy="1090136"/>
          </a:xfrm>
          <a:prstGeom prst="rect">
            <a:avLst/>
          </a:prstGeom>
          <a:noFill/>
          <a:ln/>
        </p:spPr>
        <p:txBody>
          <a:bodyPr wrap="square" lIns="0" tIns="0" rIns="0" bIns="0" rtlCol="0" anchor="t"/>
          <a:lstStyle/>
          <a:p>
            <a:pPr marL="0" indent="0">
              <a:lnSpc>
                <a:spcPts val="2100"/>
              </a:lnSpc>
              <a:buNone/>
            </a:pPr>
            <a:r>
              <a:rPr lang="en-US" sz="1300" dirty="0">
                <a:solidFill>
                  <a:srgbClr val="F4CAB8"/>
                </a:solidFill>
                <a:latin typeface="Montserrat Medium" pitchFamily="34" charset="0"/>
                <a:ea typeface="Montserrat Medium" pitchFamily="34" charset="-122"/>
                <a:cs typeface="Montserrat Medium" pitchFamily="34" charset="-120"/>
              </a:rPr>
              <a:t>Status perbudakan merupakan salah satu penghalang warisan dalam hukum Islam. Seorang budak tidak dapat mewarisi harta dari keluarganya atau diwarisi oleh keluarganya. Hal ini didasarkan pada prinsip bahwa seorang budak tidak memiliki hak kepemilikan atas harta.</a:t>
            </a:r>
            <a:endParaRPr lang="en-US" sz="1300" dirty="0"/>
          </a:p>
        </p:txBody>
      </p:sp>
      <p:sp>
        <p:nvSpPr>
          <p:cNvPr id="5" name="Text 2"/>
          <p:cNvSpPr/>
          <p:nvPr/>
        </p:nvSpPr>
        <p:spPr>
          <a:xfrm>
            <a:off x="596384" y="2857024"/>
            <a:ext cx="7951232" cy="1090136"/>
          </a:xfrm>
          <a:prstGeom prst="rect">
            <a:avLst/>
          </a:prstGeom>
          <a:noFill/>
          <a:ln/>
        </p:spPr>
        <p:txBody>
          <a:bodyPr wrap="square" lIns="0" tIns="0" rIns="0" bIns="0" rtlCol="0" anchor="t"/>
          <a:lstStyle/>
          <a:p>
            <a:pPr marL="0" indent="0">
              <a:lnSpc>
                <a:spcPts val="2100"/>
              </a:lnSpc>
              <a:buNone/>
            </a:pPr>
            <a:r>
              <a:rPr lang="en-US" sz="1300" dirty="0">
                <a:solidFill>
                  <a:srgbClr val="F4CAB8"/>
                </a:solidFill>
                <a:latin typeface="Montserrat Medium" pitchFamily="34" charset="0"/>
                <a:ea typeface="Montserrat Medium" pitchFamily="34" charset="-122"/>
                <a:cs typeface="Montserrat Medium" pitchFamily="34" charset="-120"/>
              </a:rPr>
              <a:t>Meskipun perbudakan sudah tidak ada lagi di zaman modern, pemahaman tentang penghalang ini tetap penting dalam konteks historis dan untuk memahami perkembangan hukum waris Islam. Prinsip ini juga menekankan pentingnya kebebasan dan hak-hak individu dalam Islam.</a:t>
            </a:r>
            <a:endParaRPr lang="en-US" sz="1300" dirty="0"/>
          </a:p>
        </p:txBody>
      </p:sp>
      <p:sp>
        <p:nvSpPr>
          <p:cNvPr id="6" name="Shape 3"/>
          <p:cNvSpPr/>
          <p:nvPr/>
        </p:nvSpPr>
        <p:spPr>
          <a:xfrm>
            <a:off x="840462" y="4138851"/>
            <a:ext cx="22860" cy="3338989"/>
          </a:xfrm>
          <a:prstGeom prst="roundRect">
            <a:avLst>
              <a:gd name="adj" fmla="val 111812"/>
            </a:avLst>
          </a:prstGeom>
          <a:solidFill>
            <a:srgbClr val="662E42"/>
          </a:solidFill>
          <a:ln/>
        </p:spPr>
      </p:sp>
      <p:sp>
        <p:nvSpPr>
          <p:cNvPr id="7" name="Shape 4"/>
          <p:cNvSpPr/>
          <p:nvPr/>
        </p:nvSpPr>
        <p:spPr>
          <a:xfrm>
            <a:off x="1020723" y="4510802"/>
            <a:ext cx="596384" cy="22860"/>
          </a:xfrm>
          <a:prstGeom prst="roundRect">
            <a:avLst>
              <a:gd name="adj" fmla="val 111812"/>
            </a:avLst>
          </a:prstGeom>
          <a:solidFill>
            <a:srgbClr val="662E42"/>
          </a:solidFill>
          <a:ln/>
        </p:spPr>
      </p:sp>
      <p:sp>
        <p:nvSpPr>
          <p:cNvPr id="8" name="Shape 5"/>
          <p:cNvSpPr/>
          <p:nvPr/>
        </p:nvSpPr>
        <p:spPr>
          <a:xfrm>
            <a:off x="660202" y="4330541"/>
            <a:ext cx="383381" cy="383381"/>
          </a:xfrm>
          <a:prstGeom prst="roundRect">
            <a:avLst>
              <a:gd name="adj" fmla="val 6667"/>
            </a:avLst>
          </a:prstGeom>
          <a:solidFill>
            <a:srgbClr val="4D1529"/>
          </a:solidFill>
          <a:ln/>
        </p:spPr>
      </p:sp>
      <p:sp>
        <p:nvSpPr>
          <p:cNvPr id="9" name="Text 6"/>
          <p:cNvSpPr/>
          <p:nvPr/>
        </p:nvSpPr>
        <p:spPr>
          <a:xfrm>
            <a:off x="783669" y="4385905"/>
            <a:ext cx="136327" cy="272653"/>
          </a:xfrm>
          <a:prstGeom prst="rect">
            <a:avLst/>
          </a:prstGeom>
          <a:noFill/>
          <a:ln/>
        </p:spPr>
        <p:txBody>
          <a:bodyPr wrap="none" lIns="0" tIns="0" rIns="0" bIns="0" rtlCol="0" anchor="t"/>
          <a:lstStyle/>
          <a:p>
            <a:pPr marL="0" indent="0" algn="ctr">
              <a:lnSpc>
                <a:spcPts val="2100"/>
              </a:lnSpc>
              <a:buNone/>
            </a:pPr>
            <a:r>
              <a:rPr lang="en-US" sz="2100" b="1" dirty="0">
                <a:solidFill>
                  <a:srgbClr val="F4CAB8"/>
                </a:solidFill>
                <a:latin typeface="Brygada 1918 Bold" pitchFamily="34" charset="0"/>
                <a:ea typeface="Brygada 1918 Bold" pitchFamily="34" charset="-122"/>
                <a:cs typeface="Brygada 1918 Bold" pitchFamily="34" charset="-120"/>
              </a:rPr>
              <a:t>1</a:t>
            </a:r>
            <a:endParaRPr lang="en-US" sz="2100" dirty="0"/>
          </a:p>
        </p:txBody>
      </p:sp>
      <p:sp>
        <p:nvSpPr>
          <p:cNvPr id="10" name="Text 7"/>
          <p:cNvSpPr/>
          <p:nvPr/>
        </p:nvSpPr>
        <p:spPr>
          <a:xfrm>
            <a:off x="1789033" y="4309229"/>
            <a:ext cx="2385417" cy="283964"/>
          </a:xfrm>
          <a:prstGeom prst="rect">
            <a:avLst/>
          </a:prstGeom>
          <a:noFill/>
          <a:ln/>
        </p:spPr>
        <p:txBody>
          <a:bodyPr wrap="none" lIns="0" tIns="0" rIns="0" bIns="0" rtlCol="0" anchor="t"/>
          <a:lstStyle/>
          <a:p>
            <a:pPr marL="0" indent="0" algn="l">
              <a:lnSpc>
                <a:spcPts val="2200"/>
              </a:lnSpc>
              <a:buNone/>
            </a:pPr>
            <a:r>
              <a:rPr lang="en-US" sz="1750" b="1" dirty="0">
                <a:solidFill>
                  <a:srgbClr val="F4CAB8"/>
                </a:solidFill>
                <a:latin typeface="Brygada 1918 Bold" pitchFamily="34" charset="0"/>
                <a:ea typeface="Brygada 1918 Bold" pitchFamily="34" charset="-122"/>
                <a:cs typeface="Brygada 1918 Bold" pitchFamily="34" charset="-120"/>
              </a:rPr>
              <a:t>Tidak Dapat Mewarisi</a:t>
            </a:r>
            <a:endParaRPr lang="en-US" sz="1750" dirty="0"/>
          </a:p>
        </p:txBody>
      </p:sp>
      <p:sp>
        <p:nvSpPr>
          <p:cNvPr id="11" name="Text 8"/>
          <p:cNvSpPr/>
          <p:nvPr/>
        </p:nvSpPr>
        <p:spPr>
          <a:xfrm>
            <a:off x="1789033" y="4695349"/>
            <a:ext cx="6758583" cy="272534"/>
          </a:xfrm>
          <a:prstGeom prst="rect">
            <a:avLst/>
          </a:prstGeom>
          <a:noFill/>
          <a:ln/>
        </p:spPr>
        <p:txBody>
          <a:bodyPr wrap="none" lIns="0" tIns="0" rIns="0" bIns="0" rtlCol="0" anchor="t"/>
          <a:lstStyle/>
          <a:p>
            <a:pPr marL="0" indent="0" algn="l">
              <a:lnSpc>
                <a:spcPts val="2100"/>
              </a:lnSpc>
              <a:buNone/>
            </a:pPr>
            <a:r>
              <a:rPr lang="en-US" sz="1300" dirty="0">
                <a:solidFill>
                  <a:srgbClr val="F4CAB8"/>
                </a:solidFill>
                <a:latin typeface="Montserrat Medium" pitchFamily="34" charset="0"/>
                <a:ea typeface="Montserrat Medium" pitchFamily="34" charset="-122"/>
                <a:cs typeface="Montserrat Medium" pitchFamily="34" charset="-120"/>
              </a:rPr>
              <a:t>Budak tidak dapat menerima warisan dari keluarganya.</a:t>
            </a:r>
            <a:endParaRPr lang="en-US" sz="1300" dirty="0"/>
          </a:p>
        </p:txBody>
      </p:sp>
      <p:sp>
        <p:nvSpPr>
          <p:cNvPr id="12" name="Shape 9"/>
          <p:cNvSpPr/>
          <p:nvPr/>
        </p:nvSpPr>
        <p:spPr>
          <a:xfrm>
            <a:off x="1020723" y="5680591"/>
            <a:ext cx="596384" cy="22860"/>
          </a:xfrm>
          <a:prstGeom prst="roundRect">
            <a:avLst>
              <a:gd name="adj" fmla="val 111812"/>
            </a:avLst>
          </a:prstGeom>
          <a:solidFill>
            <a:srgbClr val="662E42"/>
          </a:solidFill>
          <a:ln/>
        </p:spPr>
      </p:sp>
      <p:sp>
        <p:nvSpPr>
          <p:cNvPr id="13" name="Shape 10"/>
          <p:cNvSpPr/>
          <p:nvPr/>
        </p:nvSpPr>
        <p:spPr>
          <a:xfrm>
            <a:off x="660202" y="5500330"/>
            <a:ext cx="383381" cy="383381"/>
          </a:xfrm>
          <a:prstGeom prst="roundRect">
            <a:avLst>
              <a:gd name="adj" fmla="val 6667"/>
            </a:avLst>
          </a:prstGeom>
          <a:solidFill>
            <a:srgbClr val="4D1529"/>
          </a:solidFill>
          <a:ln/>
        </p:spPr>
      </p:sp>
      <p:sp>
        <p:nvSpPr>
          <p:cNvPr id="14" name="Text 11"/>
          <p:cNvSpPr/>
          <p:nvPr/>
        </p:nvSpPr>
        <p:spPr>
          <a:xfrm>
            <a:off x="774144" y="5555694"/>
            <a:ext cx="155377" cy="272653"/>
          </a:xfrm>
          <a:prstGeom prst="rect">
            <a:avLst/>
          </a:prstGeom>
          <a:noFill/>
          <a:ln/>
        </p:spPr>
        <p:txBody>
          <a:bodyPr wrap="none" lIns="0" tIns="0" rIns="0" bIns="0" rtlCol="0" anchor="t"/>
          <a:lstStyle/>
          <a:p>
            <a:pPr marL="0" indent="0" algn="ctr">
              <a:lnSpc>
                <a:spcPts val="2100"/>
              </a:lnSpc>
              <a:buNone/>
            </a:pPr>
            <a:r>
              <a:rPr lang="en-US" sz="2100" b="1" dirty="0">
                <a:solidFill>
                  <a:srgbClr val="F4CAB8"/>
                </a:solidFill>
                <a:latin typeface="Brygada 1918 Bold" pitchFamily="34" charset="0"/>
                <a:ea typeface="Brygada 1918 Bold" pitchFamily="34" charset="-122"/>
                <a:cs typeface="Brygada 1918 Bold" pitchFamily="34" charset="-120"/>
              </a:rPr>
              <a:t>2</a:t>
            </a:r>
            <a:endParaRPr lang="en-US" sz="2100" dirty="0"/>
          </a:p>
        </p:txBody>
      </p:sp>
      <p:sp>
        <p:nvSpPr>
          <p:cNvPr id="15" name="Text 12"/>
          <p:cNvSpPr/>
          <p:nvPr/>
        </p:nvSpPr>
        <p:spPr>
          <a:xfrm>
            <a:off x="1789033" y="5479018"/>
            <a:ext cx="2299454" cy="283964"/>
          </a:xfrm>
          <a:prstGeom prst="rect">
            <a:avLst/>
          </a:prstGeom>
          <a:noFill/>
          <a:ln/>
        </p:spPr>
        <p:txBody>
          <a:bodyPr wrap="none" lIns="0" tIns="0" rIns="0" bIns="0" rtlCol="0" anchor="t"/>
          <a:lstStyle/>
          <a:p>
            <a:pPr marL="0" indent="0" algn="l">
              <a:lnSpc>
                <a:spcPts val="2200"/>
              </a:lnSpc>
              <a:buNone/>
            </a:pPr>
            <a:r>
              <a:rPr lang="en-US" sz="1750" b="1" dirty="0">
                <a:solidFill>
                  <a:srgbClr val="F4CAB8"/>
                </a:solidFill>
                <a:latin typeface="Brygada 1918 Bold" pitchFamily="34" charset="0"/>
                <a:ea typeface="Brygada 1918 Bold" pitchFamily="34" charset="-122"/>
                <a:cs typeface="Brygada 1918 Bold" pitchFamily="34" charset="-120"/>
              </a:rPr>
              <a:t>Tidak Dapat Diwarisi</a:t>
            </a:r>
            <a:endParaRPr lang="en-US" sz="1750" dirty="0"/>
          </a:p>
        </p:txBody>
      </p:sp>
      <p:sp>
        <p:nvSpPr>
          <p:cNvPr id="16" name="Text 13"/>
          <p:cNvSpPr/>
          <p:nvPr/>
        </p:nvSpPr>
        <p:spPr>
          <a:xfrm>
            <a:off x="1789033" y="5865138"/>
            <a:ext cx="6758583" cy="272534"/>
          </a:xfrm>
          <a:prstGeom prst="rect">
            <a:avLst/>
          </a:prstGeom>
          <a:noFill/>
          <a:ln/>
        </p:spPr>
        <p:txBody>
          <a:bodyPr wrap="none" lIns="0" tIns="0" rIns="0" bIns="0" rtlCol="0" anchor="t"/>
          <a:lstStyle/>
          <a:p>
            <a:pPr marL="0" indent="0" algn="l">
              <a:lnSpc>
                <a:spcPts val="2100"/>
              </a:lnSpc>
              <a:buNone/>
            </a:pPr>
            <a:r>
              <a:rPr lang="en-US" sz="1300" dirty="0">
                <a:solidFill>
                  <a:srgbClr val="F4CAB8"/>
                </a:solidFill>
                <a:latin typeface="Montserrat Medium" pitchFamily="34" charset="0"/>
                <a:ea typeface="Montserrat Medium" pitchFamily="34" charset="-122"/>
                <a:cs typeface="Montserrat Medium" pitchFamily="34" charset="-120"/>
              </a:rPr>
              <a:t>Harta budak tidak dapat diwariskan kepada keluarganya.</a:t>
            </a:r>
            <a:endParaRPr lang="en-US" sz="1300" dirty="0"/>
          </a:p>
        </p:txBody>
      </p:sp>
      <p:sp>
        <p:nvSpPr>
          <p:cNvPr id="17" name="Shape 14"/>
          <p:cNvSpPr/>
          <p:nvPr/>
        </p:nvSpPr>
        <p:spPr>
          <a:xfrm>
            <a:off x="1020723" y="6850380"/>
            <a:ext cx="596384" cy="22860"/>
          </a:xfrm>
          <a:prstGeom prst="roundRect">
            <a:avLst>
              <a:gd name="adj" fmla="val 111812"/>
            </a:avLst>
          </a:prstGeom>
          <a:solidFill>
            <a:srgbClr val="662E42"/>
          </a:solidFill>
          <a:ln/>
        </p:spPr>
      </p:sp>
      <p:sp>
        <p:nvSpPr>
          <p:cNvPr id="18" name="Shape 15"/>
          <p:cNvSpPr/>
          <p:nvPr/>
        </p:nvSpPr>
        <p:spPr>
          <a:xfrm>
            <a:off x="660202" y="6670119"/>
            <a:ext cx="383381" cy="383381"/>
          </a:xfrm>
          <a:prstGeom prst="roundRect">
            <a:avLst>
              <a:gd name="adj" fmla="val 6667"/>
            </a:avLst>
          </a:prstGeom>
          <a:solidFill>
            <a:srgbClr val="4D1529"/>
          </a:solidFill>
          <a:ln/>
        </p:spPr>
      </p:sp>
      <p:sp>
        <p:nvSpPr>
          <p:cNvPr id="19" name="Text 16"/>
          <p:cNvSpPr/>
          <p:nvPr/>
        </p:nvSpPr>
        <p:spPr>
          <a:xfrm>
            <a:off x="768668" y="6725483"/>
            <a:ext cx="166330" cy="272653"/>
          </a:xfrm>
          <a:prstGeom prst="rect">
            <a:avLst/>
          </a:prstGeom>
          <a:noFill/>
          <a:ln/>
        </p:spPr>
        <p:txBody>
          <a:bodyPr wrap="none" lIns="0" tIns="0" rIns="0" bIns="0" rtlCol="0" anchor="t"/>
          <a:lstStyle/>
          <a:p>
            <a:pPr marL="0" indent="0" algn="ctr">
              <a:lnSpc>
                <a:spcPts val="2100"/>
              </a:lnSpc>
              <a:buNone/>
            </a:pPr>
            <a:r>
              <a:rPr lang="en-US" sz="2100" b="1" dirty="0">
                <a:solidFill>
                  <a:srgbClr val="F4CAB8"/>
                </a:solidFill>
                <a:latin typeface="Brygada 1918 Bold" pitchFamily="34" charset="0"/>
                <a:ea typeface="Brygada 1918 Bold" pitchFamily="34" charset="-122"/>
                <a:cs typeface="Brygada 1918 Bold" pitchFamily="34" charset="-120"/>
              </a:rPr>
              <a:t>3</a:t>
            </a:r>
            <a:endParaRPr lang="en-US" sz="2100" dirty="0"/>
          </a:p>
        </p:txBody>
      </p:sp>
      <p:sp>
        <p:nvSpPr>
          <p:cNvPr id="20" name="Text 17"/>
          <p:cNvSpPr/>
          <p:nvPr/>
        </p:nvSpPr>
        <p:spPr>
          <a:xfrm>
            <a:off x="1789033" y="6648807"/>
            <a:ext cx="2271951" cy="283964"/>
          </a:xfrm>
          <a:prstGeom prst="rect">
            <a:avLst/>
          </a:prstGeom>
          <a:noFill/>
          <a:ln/>
        </p:spPr>
        <p:txBody>
          <a:bodyPr wrap="none" lIns="0" tIns="0" rIns="0" bIns="0" rtlCol="0" anchor="t"/>
          <a:lstStyle/>
          <a:p>
            <a:pPr marL="0" indent="0" algn="l">
              <a:lnSpc>
                <a:spcPts val="2200"/>
              </a:lnSpc>
              <a:buNone/>
            </a:pPr>
            <a:r>
              <a:rPr lang="en-US" sz="1750" b="1" dirty="0">
                <a:solidFill>
                  <a:srgbClr val="F4CAB8"/>
                </a:solidFill>
                <a:latin typeface="Brygada 1918 Bold" pitchFamily="34" charset="0"/>
                <a:ea typeface="Brygada 1918 Bold" pitchFamily="34" charset="-122"/>
                <a:cs typeface="Brygada 1918 Bold" pitchFamily="34" charset="-120"/>
              </a:rPr>
              <a:t>Tidak Ada Hak Milik</a:t>
            </a:r>
            <a:endParaRPr lang="en-US" sz="1750" dirty="0"/>
          </a:p>
        </p:txBody>
      </p:sp>
      <p:sp>
        <p:nvSpPr>
          <p:cNvPr id="21" name="Text 18"/>
          <p:cNvSpPr/>
          <p:nvPr/>
        </p:nvSpPr>
        <p:spPr>
          <a:xfrm>
            <a:off x="1789033" y="7034927"/>
            <a:ext cx="6758583" cy="272534"/>
          </a:xfrm>
          <a:prstGeom prst="rect">
            <a:avLst/>
          </a:prstGeom>
          <a:noFill/>
          <a:ln/>
        </p:spPr>
        <p:txBody>
          <a:bodyPr wrap="none" lIns="0" tIns="0" rIns="0" bIns="0" rtlCol="0" anchor="t"/>
          <a:lstStyle/>
          <a:p>
            <a:pPr marL="0" indent="0" algn="l">
              <a:lnSpc>
                <a:spcPts val="2100"/>
              </a:lnSpc>
              <a:buNone/>
            </a:pPr>
            <a:r>
              <a:rPr lang="en-US" sz="1300" dirty="0">
                <a:solidFill>
                  <a:srgbClr val="F4CAB8"/>
                </a:solidFill>
                <a:latin typeface="Montserrat Medium" pitchFamily="34" charset="0"/>
                <a:ea typeface="Montserrat Medium" pitchFamily="34" charset="-122"/>
                <a:cs typeface="Montserrat Medium" pitchFamily="34" charset="-120"/>
              </a:rPr>
              <a:t>Budak dianggap tidak memiliki hak kepemilikan atas harta.</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24920" y="423982"/>
            <a:ext cx="6143268" cy="512921"/>
          </a:xfrm>
          <a:prstGeom prst="rect">
            <a:avLst/>
          </a:prstGeom>
          <a:noFill/>
          <a:ln/>
        </p:spPr>
        <p:txBody>
          <a:bodyPr wrap="none" lIns="0" tIns="0" rIns="0" bIns="0" rtlCol="0" anchor="t"/>
          <a:lstStyle/>
          <a:p>
            <a:pPr marL="0" indent="0">
              <a:lnSpc>
                <a:spcPts val="4000"/>
              </a:lnSpc>
              <a:buNone/>
            </a:pPr>
            <a:r>
              <a:rPr lang="en-US" sz="3200" b="1" dirty="0">
                <a:solidFill>
                  <a:srgbClr val="FFB393"/>
                </a:solidFill>
                <a:latin typeface="Brygada 1918 Bold" pitchFamily="34" charset="0"/>
                <a:ea typeface="Brygada 1918 Bold" pitchFamily="34" charset="-122"/>
                <a:cs typeface="Brygada 1918 Bold" pitchFamily="34" charset="-120"/>
              </a:rPr>
              <a:t>Penghalang Kedua: Membunuh</a:t>
            </a:r>
            <a:endParaRPr lang="en-US" sz="3200" dirty="0"/>
          </a:p>
        </p:txBody>
      </p:sp>
      <p:sp>
        <p:nvSpPr>
          <p:cNvPr id="4" name="Text 1"/>
          <p:cNvSpPr/>
          <p:nvPr/>
        </p:nvSpPr>
        <p:spPr>
          <a:xfrm>
            <a:off x="6024920" y="1167646"/>
            <a:ext cx="8066961" cy="984409"/>
          </a:xfrm>
          <a:prstGeom prst="rect">
            <a:avLst/>
          </a:prstGeom>
          <a:noFill/>
          <a:ln/>
        </p:spPr>
        <p:txBody>
          <a:bodyPr wrap="square" lIns="0" tIns="0" rIns="0" bIns="0" rtlCol="0" anchor="t"/>
          <a:lstStyle/>
          <a:p>
            <a:pPr marL="0" indent="0">
              <a:lnSpc>
                <a:spcPts val="1900"/>
              </a:lnSpc>
              <a:buNone/>
            </a:pPr>
            <a:r>
              <a:rPr lang="en-US" sz="1200" dirty="0">
                <a:solidFill>
                  <a:srgbClr val="F4CAB8"/>
                </a:solidFill>
                <a:latin typeface="Montserrat Medium" pitchFamily="34" charset="0"/>
                <a:ea typeface="Montserrat Medium" pitchFamily="34" charset="-122"/>
                <a:cs typeface="Montserrat Medium" pitchFamily="34" charset="-120"/>
              </a:rPr>
              <a:t>Pembunuhan terhadap pewaris merupakan penghalang yang sangat serius dalam hukum waris Islam. Seseorang yang membunuh pewaris tidak berhak menerima warisan dari orang yang dibunuhnya. Prinsip ini didasarkan pada hadits Nabi Muhammad SAW dan bertujuan untuk mencegah motif-motif jahat dalam pewarisan.</a:t>
            </a:r>
            <a:endParaRPr lang="en-US" sz="1200" dirty="0"/>
          </a:p>
        </p:txBody>
      </p:sp>
      <p:sp>
        <p:nvSpPr>
          <p:cNvPr id="5" name="Text 2"/>
          <p:cNvSpPr/>
          <p:nvPr/>
        </p:nvSpPr>
        <p:spPr>
          <a:xfrm>
            <a:off x="6024920" y="2325172"/>
            <a:ext cx="8066961" cy="984409"/>
          </a:xfrm>
          <a:prstGeom prst="rect">
            <a:avLst/>
          </a:prstGeom>
          <a:noFill/>
          <a:ln/>
        </p:spPr>
        <p:txBody>
          <a:bodyPr wrap="square" lIns="0" tIns="0" rIns="0" bIns="0" rtlCol="0" anchor="t"/>
          <a:lstStyle/>
          <a:p>
            <a:pPr marL="0" indent="0">
              <a:lnSpc>
                <a:spcPts val="1900"/>
              </a:lnSpc>
              <a:buNone/>
            </a:pPr>
            <a:r>
              <a:rPr lang="en-US" sz="1200" dirty="0">
                <a:solidFill>
                  <a:srgbClr val="F4CAB8"/>
                </a:solidFill>
                <a:latin typeface="Montserrat Medium" pitchFamily="34" charset="0"/>
                <a:ea typeface="Montserrat Medium" pitchFamily="34" charset="-122"/>
                <a:cs typeface="Montserrat Medium" pitchFamily="34" charset="-120"/>
              </a:rPr>
              <a:t>Terdapat beberapa pendapat ulama mengenai jenis pembunuhan yang menghalangi warisan, mulai dari pembunuhan sengaja hingga pembunuhan tidak sengaja. Mayoritas ulama sepakat bahwa pembunuhan sengaja menghalangi hak waris, sementara untuk jenis pembunuhan lainnya terdapat perbedaan pendapat.</a:t>
            </a:r>
            <a:endParaRPr lang="en-US" sz="1200" dirty="0"/>
          </a:p>
        </p:txBody>
      </p:sp>
      <p:pic>
        <p:nvPicPr>
          <p:cNvPr id="6" name="Image 1" descr="preencoded.png"/>
          <p:cNvPicPr>
            <a:picLocks noChangeAspect="1"/>
          </p:cNvPicPr>
          <p:nvPr/>
        </p:nvPicPr>
        <p:blipFill>
          <a:blip r:embed="rId4"/>
          <a:stretch>
            <a:fillRect/>
          </a:stretch>
        </p:blipFill>
        <p:spPr>
          <a:xfrm>
            <a:off x="6024920" y="3482697"/>
            <a:ext cx="384691" cy="384691"/>
          </a:xfrm>
          <a:prstGeom prst="rect">
            <a:avLst/>
          </a:prstGeom>
        </p:spPr>
      </p:pic>
      <p:sp>
        <p:nvSpPr>
          <p:cNvPr id="7" name="Text 3"/>
          <p:cNvSpPr/>
          <p:nvPr/>
        </p:nvSpPr>
        <p:spPr>
          <a:xfrm>
            <a:off x="6024920" y="4021217"/>
            <a:ext cx="2051685" cy="256342"/>
          </a:xfrm>
          <a:prstGeom prst="rect">
            <a:avLst/>
          </a:prstGeom>
          <a:noFill/>
          <a:ln/>
        </p:spPr>
        <p:txBody>
          <a:bodyPr wrap="none" lIns="0" tIns="0" rIns="0" bIns="0" rtlCol="0" anchor="t"/>
          <a:lstStyle/>
          <a:p>
            <a:pPr marL="0" indent="0" algn="l">
              <a:lnSpc>
                <a:spcPts val="2000"/>
              </a:lnSpc>
              <a:buNone/>
            </a:pPr>
            <a:r>
              <a:rPr lang="en-US" sz="1600" b="1" dirty="0">
                <a:solidFill>
                  <a:srgbClr val="F4CAB8"/>
                </a:solidFill>
                <a:latin typeface="Brygada 1918 Bold" pitchFamily="34" charset="0"/>
                <a:ea typeface="Brygada 1918 Bold" pitchFamily="34" charset="-122"/>
                <a:cs typeface="Brygada 1918 Bold" pitchFamily="34" charset="-120"/>
              </a:rPr>
              <a:t>Hukum</a:t>
            </a:r>
            <a:endParaRPr lang="en-US" sz="1600" dirty="0"/>
          </a:p>
        </p:txBody>
      </p:sp>
      <p:sp>
        <p:nvSpPr>
          <p:cNvPr id="8" name="Text 4"/>
          <p:cNvSpPr/>
          <p:nvPr/>
        </p:nvSpPr>
        <p:spPr>
          <a:xfrm>
            <a:off x="6024920" y="4369832"/>
            <a:ext cx="8066961" cy="246102"/>
          </a:xfrm>
          <a:prstGeom prst="rect">
            <a:avLst/>
          </a:prstGeom>
          <a:noFill/>
          <a:ln/>
        </p:spPr>
        <p:txBody>
          <a:bodyPr wrap="none" lIns="0" tIns="0" rIns="0" bIns="0" rtlCol="0" anchor="t"/>
          <a:lstStyle/>
          <a:p>
            <a:pPr marL="0" indent="0" algn="l">
              <a:lnSpc>
                <a:spcPts val="1900"/>
              </a:lnSpc>
              <a:buNone/>
            </a:pPr>
            <a:r>
              <a:rPr lang="en-US" sz="1200" dirty="0">
                <a:solidFill>
                  <a:srgbClr val="F4CAB8"/>
                </a:solidFill>
                <a:latin typeface="Montserrat Medium" pitchFamily="34" charset="0"/>
                <a:ea typeface="Montserrat Medium" pitchFamily="34" charset="-122"/>
                <a:cs typeface="Montserrat Medium" pitchFamily="34" charset="-120"/>
              </a:rPr>
              <a:t>Pembunuhan dilarang keras dalam Islam dan memiliki konsekuensi hukum.</a:t>
            </a:r>
            <a:endParaRPr lang="en-US" sz="1200" dirty="0"/>
          </a:p>
        </p:txBody>
      </p:sp>
      <p:pic>
        <p:nvPicPr>
          <p:cNvPr id="9" name="Image 2" descr="preencoded.png"/>
          <p:cNvPicPr>
            <a:picLocks noChangeAspect="1"/>
          </p:cNvPicPr>
          <p:nvPr/>
        </p:nvPicPr>
        <p:blipFill>
          <a:blip r:embed="rId5"/>
          <a:stretch>
            <a:fillRect/>
          </a:stretch>
        </p:blipFill>
        <p:spPr>
          <a:xfrm>
            <a:off x="6024920" y="5077539"/>
            <a:ext cx="384691" cy="384691"/>
          </a:xfrm>
          <a:prstGeom prst="rect">
            <a:avLst/>
          </a:prstGeom>
        </p:spPr>
      </p:pic>
      <p:sp>
        <p:nvSpPr>
          <p:cNvPr id="10" name="Text 5"/>
          <p:cNvSpPr/>
          <p:nvPr/>
        </p:nvSpPr>
        <p:spPr>
          <a:xfrm>
            <a:off x="6024920" y="5616059"/>
            <a:ext cx="2051685" cy="256342"/>
          </a:xfrm>
          <a:prstGeom prst="rect">
            <a:avLst/>
          </a:prstGeom>
          <a:noFill/>
          <a:ln/>
        </p:spPr>
        <p:txBody>
          <a:bodyPr wrap="none" lIns="0" tIns="0" rIns="0" bIns="0" rtlCol="0" anchor="t"/>
          <a:lstStyle/>
          <a:p>
            <a:pPr marL="0" indent="0" algn="l">
              <a:lnSpc>
                <a:spcPts val="2000"/>
              </a:lnSpc>
              <a:buNone/>
            </a:pPr>
            <a:r>
              <a:rPr lang="en-US" sz="1600" b="1" dirty="0">
                <a:solidFill>
                  <a:srgbClr val="F4CAB8"/>
                </a:solidFill>
                <a:latin typeface="Brygada 1918 Bold" pitchFamily="34" charset="0"/>
                <a:ea typeface="Brygada 1918 Bold" pitchFamily="34" charset="-122"/>
                <a:cs typeface="Brygada 1918 Bold" pitchFamily="34" charset="-120"/>
              </a:rPr>
              <a:t>Keadilan</a:t>
            </a:r>
            <a:endParaRPr lang="en-US" sz="1600" dirty="0"/>
          </a:p>
        </p:txBody>
      </p:sp>
      <p:sp>
        <p:nvSpPr>
          <p:cNvPr id="11" name="Text 6"/>
          <p:cNvSpPr/>
          <p:nvPr/>
        </p:nvSpPr>
        <p:spPr>
          <a:xfrm>
            <a:off x="6024920" y="5964674"/>
            <a:ext cx="8066961" cy="246102"/>
          </a:xfrm>
          <a:prstGeom prst="rect">
            <a:avLst/>
          </a:prstGeom>
          <a:noFill/>
          <a:ln/>
        </p:spPr>
        <p:txBody>
          <a:bodyPr wrap="none" lIns="0" tIns="0" rIns="0" bIns="0" rtlCol="0" anchor="t"/>
          <a:lstStyle/>
          <a:p>
            <a:pPr marL="0" indent="0" algn="l">
              <a:lnSpc>
                <a:spcPts val="1900"/>
              </a:lnSpc>
              <a:buNone/>
            </a:pPr>
            <a:r>
              <a:rPr lang="en-US" sz="1200" dirty="0">
                <a:solidFill>
                  <a:srgbClr val="F4CAB8"/>
                </a:solidFill>
                <a:latin typeface="Montserrat Medium" pitchFamily="34" charset="0"/>
                <a:ea typeface="Montserrat Medium" pitchFamily="34" charset="-122"/>
                <a:cs typeface="Montserrat Medium" pitchFamily="34" charset="-120"/>
              </a:rPr>
              <a:t>Prinsip ini menegakkan keadilan dan mencegah kejahatan dalam pewarisan.</a:t>
            </a:r>
            <a:endParaRPr lang="en-US" sz="1200" dirty="0"/>
          </a:p>
        </p:txBody>
      </p:sp>
      <p:pic>
        <p:nvPicPr>
          <p:cNvPr id="12" name="Image 3" descr="preencoded.png"/>
          <p:cNvPicPr>
            <a:picLocks noChangeAspect="1"/>
          </p:cNvPicPr>
          <p:nvPr/>
        </p:nvPicPr>
        <p:blipFill>
          <a:blip r:embed="rId6"/>
          <a:stretch>
            <a:fillRect/>
          </a:stretch>
        </p:blipFill>
        <p:spPr>
          <a:xfrm>
            <a:off x="6024920" y="6672382"/>
            <a:ext cx="384691" cy="384691"/>
          </a:xfrm>
          <a:prstGeom prst="rect">
            <a:avLst/>
          </a:prstGeom>
        </p:spPr>
      </p:pic>
      <p:sp>
        <p:nvSpPr>
          <p:cNvPr id="13" name="Text 7"/>
          <p:cNvSpPr/>
          <p:nvPr/>
        </p:nvSpPr>
        <p:spPr>
          <a:xfrm>
            <a:off x="6024920" y="7210901"/>
            <a:ext cx="2051685" cy="256342"/>
          </a:xfrm>
          <a:prstGeom prst="rect">
            <a:avLst/>
          </a:prstGeom>
          <a:noFill/>
          <a:ln/>
        </p:spPr>
        <p:txBody>
          <a:bodyPr wrap="none" lIns="0" tIns="0" rIns="0" bIns="0" rtlCol="0" anchor="t"/>
          <a:lstStyle/>
          <a:p>
            <a:pPr marL="0" indent="0" algn="l">
              <a:lnSpc>
                <a:spcPts val="2000"/>
              </a:lnSpc>
              <a:buNone/>
            </a:pPr>
            <a:r>
              <a:rPr lang="en-US" sz="1600" b="1" dirty="0">
                <a:solidFill>
                  <a:srgbClr val="F4CAB8"/>
                </a:solidFill>
                <a:latin typeface="Brygada 1918 Bold" pitchFamily="34" charset="0"/>
                <a:ea typeface="Brygada 1918 Bold" pitchFamily="34" charset="-122"/>
                <a:cs typeface="Brygada 1918 Bold" pitchFamily="34" charset="-120"/>
              </a:rPr>
              <a:t>Ijtihad</a:t>
            </a:r>
            <a:endParaRPr lang="en-US" sz="1600" dirty="0"/>
          </a:p>
        </p:txBody>
      </p:sp>
      <p:sp>
        <p:nvSpPr>
          <p:cNvPr id="14" name="Text 8"/>
          <p:cNvSpPr/>
          <p:nvPr/>
        </p:nvSpPr>
        <p:spPr>
          <a:xfrm>
            <a:off x="6024920" y="7559516"/>
            <a:ext cx="8066961" cy="246102"/>
          </a:xfrm>
          <a:prstGeom prst="rect">
            <a:avLst/>
          </a:prstGeom>
          <a:noFill/>
          <a:ln/>
        </p:spPr>
        <p:txBody>
          <a:bodyPr wrap="none" lIns="0" tIns="0" rIns="0" bIns="0" rtlCol="0" anchor="t"/>
          <a:lstStyle/>
          <a:p>
            <a:pPr marL="0" indent="0" algn="l">
              <a:lnSpc>
                <a:spcPts val="1900"/>
              </a:lnSpc>
              <a:buNone/>
            </a:pPr>
            <a:r>
              <a:rPr lang="en-US" sz="1200" dirty="0">
                <a:solidFill>
                  <a:srgbClr val="F4CAB8"/>
                </a:solidFill>
                <a:latin typeface="Montserrat Medium" pitchFamily="34" charset="0"/>
                <a:ea typeface="Montserrat Medium" pitchFamily="34" charset="-122"/>
                <a:cs typeface="Montserrat Medium" pitchFamily="34" charset="-120"/>
              </a:rPr>
              <a:t>Ulama memiliki berbagai pendapat tentang jenis pembunuhan yang menghalangi warisan.</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3106</Words>
  <Application>Microsoft Office PowerPoint</Application>
  <PresentationFormat>Custom</PresentationFormat>
  <Paragraphs>269</Paragraphs>
  <Slides>24</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Montserrat Bold</vt:lpstr>
      <vt:lpstr>Montserrat Medium</vt:lpstr>
      <vt:lpstr>Fira Sans</vt:lpstr>
      <vt:lpstr>Inconsolata Bold</vt:lpstr>
      <vt:lpstr>Calibri</vt:lpstr>
      <vt:lpstr>Arial</vt:lpstr>
      <vt:lpstr>Brygada 1918 Bold</vt:lpstr>
      <vt:lpstr>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reni febrina</cp:lastModifiedBy>
  <cp:revision>5</cp:revision>
  <dcterms:created xsi:type="dcterms:W3CDTF">2024-11-22T15:24:51Z</dcterms:created>
  <dcterms:modified xsi:type="dcterms:W3CDTF">2024-11-23T00:27:02Z</dcterms:modified>
</cp:coreProperties>
</file>